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6" r:id="rId5"/>
    <p:sldId id="259" r:id="rId6"/>
    <p:sldId id="260" r:id="rId7"/>
    <p:sldId id="261" r:id="rId8"/>
    <p:sldId id="273" r:id="rId9"/>
    <p:sldId id="262" r:id="rId10"/>
    <p:sldId id="274" r:id="rId11"/>
    <p:sldId id="263" r:id="rId12"/>
    <p:sldId id="275" r:id="rId13"/>
    <p:sldId id="265" r:id="rId14"/>
    <p:sldId id="277" r:id="rId15"/>
    <p:sldId id="264" r:id="rId16"/>
    <p:sldId id="278" r:id="rId17"/>
    <p:sldId id="266" r:id="rId18"/>
    <p:sldId id="267" r:id="rId19"/>
    <p:sldId id="268" r:id="rId20"/>
    <p:sldId id="279" r:id="rId21"/>
    <p:sldId id="269" r:id="rId22"/>
    <p:sldId id="280" r:id="rId23"/>
    <p:sldId id="281" r:id="rId24"/>
    <p:sldId id="270" r:id="rId25"/>
    <p:sldId id="271" r:id="rId26"/>
    <p:sldId id="272" r:id="rId27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68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Щракнете, за да редактирате стила на подзаглавията в образеца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15.5.2016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15.5.2016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15.5.2016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15.5.2016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15.5.2016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15.5.2016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15.5.2016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15.5.2016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15.5.2016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15.5.2016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15.5.2016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35730-BCF4-4396-B8B9-CDCD4DB8B04E}" type="datetimeFigureOut">
              <a:rPr lang="bg-BG" smtClean="0"/>
              <a:pPr/>
              <a:t>15.5.2016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Gabriola" panose="04040605051002020D02" pitchFamily="82" charset="0"/>
              </a:rPr>
              <a:t>Книгата на пророк </a:t>
            </a:r>
            <a:r>
              <a:rPr lang="ru-RU" b="1" dirty="0" smtClean="0">
                <a:latin typeface="Gabriola" panose="04040605051002020D02" pitchFamily="82" charset="0"/>
              </a:rPr>
              <a:t>Исаия,  </a:t>
            </a:r>
            <a:r>
              <a:rPr lang="ru-RU" b="1" dirty="0" smtClean="0">
                <a:latin typeface="Gabriola" panose="04040605051002020D02" pitchFamily="82" charset="0"/>
              </a:rPr>
              <a:t>Глава 42</a:t>
            </a:r>
            <a:br>
              <a:rPr lang="ru-RU" b="1" dirty="0" smtClean="0">
                <a:latin typeface="Gabriola" panose="04040605051002020D02" pitchFamily="82" charset="0"/>
              </a:rPr>
            </a:br>
            <a:endParaRPr lang="bg-BG" dirty="0">
              <a:latin typeface="Gabriola" panose="04040605051002020D02" pitchFamily="82" charset="0"/>
            </a:endParaRPr>
          </a:p>
        </p:txBody>
      </p:sp>
      <p:pic>
        <p:nvPicPr>
          <p:cNvPr id="9218" name="Picture 2" descr="https://scontent-frt3-1.xx.fbcdn.net/v/t1.0-9/12144750_864322147017344_7369793478705055374_n.jpg?oh=34bb1d7a4f30fbad33b99822661c21cc&amp;oe=57D6C45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1811634"/>
            <a:ext cx="6768752" cy="4389126"/>
          </a:xfrm>
          <a:prstGeom prst="rect">
            <a:avLst/>
          </a:prstGeom>
          <a:noFill/>
          <a:effectLst>
            <a:softEdge rad="1041400"/>
          </a:effectLst>
        </p:spPr>
      </p:pic>
      <p:pic>
        <p:nvPicPr>
          <p:cNvPr id="4" name="Yanni - First Touch (2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51505" y="618419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47">
        <p:fade/>
      </p:transition>
    </mc:Choice>
    <mc:Fallback>
      <p:transition spd="med" advTm="304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6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авоъгълник 1"/>
          <p:cNvSpPr/>
          <p:nvPr/>
        </p:nvSpPr>
        <p:spPr>
          <a:xfrm>
            <a:off x="1043608" y="1113706"/>
            <a:ext cx="7092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Gabriola" panose="04040605051002020D02" pitchFamily="82" charset="0"/>
              </a:rPr>
              <a:t>9. Ето, нещата предсказани</a:t>
            </a:r>
            <a:r>
              <a:rPr lang="ru-RU" sz="3200" b="1" i="1" dirty="0" smtClean="0">
                <a:latin typeface="Gabriola" panose="04040605051002020D02" pitchFamily="82" charset="0"/>
              </a:rPr>
              <a:t> от начало се сбъднаха и</a:t>
            </a:r>
            <a:r>
              <a:rPr lang="ru-RU" sz="3200" b="1" dirty="0" smtClean="0">
                <a:latin typeface="Gabriola" panose="04040605051002020D02" pitchFamily="82" charset="0"/>
              </a:rPr>
              <a:t> </a:t>
            </a:r>
            <a:r>
              <a:rPr lang="ru-RU" sz="3200" b="1" dirty="0" smtClean="0">
                <a:latin typeface="Gabriola" panose="04040605051002020D02" pitchFamily="82" charset="0"/>
              </a:rPr>
              <a:t>Аз ви известявам </a:t>
            </a:r>
            <a:r>
              <a:rPr lang="ru-RU" sz="3200" b="1" dirty="0" smtClean="0">
                <a:latin typeface="Gabriola" panose="04040605051002020D02" pitchFamily="82" charset="0"/>
              </a:rPr>
              <a:t>нови, преди </a:t>
            </a:r>
            <a:r>
              <a:rPr lang="ru-RU" sz="3200" b="1" dirty="0" smtClean="0">
                <a:latin typeface="Gabriola" panose="04040605051002020D02" pitchFamily="82" charset="0"/>
              </a:rPr>
              <a:t>да се появят, казвам ви ги.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22" y="2501770"/>
            <a:ext cx="5556786" cy="4167590"/>
          </a:xfrm>
          <a:prstGeom prst="rect">
            <a:avLst/>
          </a:prstGeom>
          <a:effectLst>
            <a:softEdge rad="838200"/>
          </a:effectLst>
        </p:spPr>
      </p:pic>
    </p:spTree>
    <p:extLst>
      <p:ext uri="{BB962C8B-B14F-4D97-AF65-F5344CB8AC3E}">
        <p14:creationId xmlns:p14="http://schemas.microsoft.com/office/powerpoint/2010/main" val="68947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405">
        <p:fade/>
      </p:transition>
    </mc:Choice>
    <mc:Fallback>
      <p:transition spd="med" advTm="440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авоъгълник 1"/>
          <p:cNvSpPr/>
          <p:nvPr/>
        </p:nvSpPr>
        <p:spPr>
          <a:xfrm>
            <a:off x="1043608" y="1164803"/>
            <a:ext cx="70567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Gabriola" panose="04040605051002020D02" pitchFamily="82" charset="0"/>
              </a:rPr>
              <a:t>10. </a:t>
            </a:r>
            <a:r>
              <a:rPr lang="ru-RU" sz="3200" b="1" dirty="0" smtClean="0">
                <a:latin typeface="Gabriola" panose="04040605051002020D02" pitchFamily="82" charset="0"/>
              </a:rPr>
              <a:t>Пейте на Господа нова </a:t>
            </a:r>
            <a:r>
              <a:rPr lang="ru-RU" sz="3200" b="1" dirty="0" smtClean="0">
                <a:latin typeface="Gabriola" panose="04040605051002020D02" pitchFamily="82" charset="0"/>
              </a:rPr>
              <a:t>песен, хвалата </a:t>
            </a:r>
            <a:r>
              <a:rPr lang="ru-RU" sz="3200" b="1" dirty="0" smtClean="0">
                <a:latin typeface="Gabriola" panose="04040605051002020D02" pitchFamily="82" charset="0"/>
              </a:rPr>
              <a:t>Му от краищата на </a:t>
            </a:r>
            <a:r>
              <a:rPr lang="ru-RU" sz="3200" b="1" dirty="0" smtClean="0">
                <a:latin typeface="Gabriola" panose="04040605051002020D02" pitchFamily="82" charset="0"/>
              </a:rPr>
              <a:t>земята, Вие</a:t>
            </a:r>
            <a:r>
              <a:rPr lang="ru-RU" sz="3200" b="1" dirty="0" smtClean="0">
                <a:latin typeface="Gabriola" panose="04040605051002020D02" pitchFamily="82" charset="0"/>
              </a:rPr>
              <a:t>, които слизате на морето и всичко що е в </a:t>
            </a:r>
            <a:r>
              <a:rPr lang="ru-RU" sz="3200" b="1" dirty="0" smtClean="0">
                <a:latin typeface="Gabriola" panose="04040605051002020D02" pitchFamily="82" charset="0"/>
              </a:rPr>
              <a:t>него, острови</a:t>
            </a:r>
            <a:r>
              <a:rPr lang="ru-RU" sz="3200" b="1" dirty="0" smtClean="0">
                <a:latin typeface="Gabriola" panose="04040605051002020D02" pitchFamily="82" charset="0"/>
              </a:rPr>
              <a:t>, и вие, които живеете на тях.</a:t>
            </a:r>
          </a:p>
          <a:p>
            <a:endParaRPr lang="bg-BG" sz="3200" b="1" dirty="0">
              <a:latin typeface="Gabriola" panose="04040605051002020D02" pitchFamily="82" charset="0"/>
            </a:endParaRPr>
          </a:p>
        </p:txBody>
      </p:sp>
      <p:pic>
        <p:nvPicPr>
          <p:cNvPr id="2050" name="Picture 2" descr="https://scontent-frt3-1.xx.fbcdn.net/v/t1.0-9/13179103_171496599913742_3022001053707289914_n.jpg?oh=433d9f949b78c62b9fbf8ba3a94849f5&amp;oe=57A8344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3" y="2533958"/>
            <a:ext cx="2880320" cy="3890746"/>
          </a:xfrm>
          <a:prstGeom prst="rect">
            <a:avLst/>
          </a:prstGeom>
          <a:noFill/>
          <a:effectLst>
            <a:softEdge rad="5969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891">
        <p:fade/>
      </p:transition>
    </mc:Choice>
    <mc:Fallback>
      <p:transition spd="med" advTm="689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авоъгълник 1"/>
          <p:cNvSpPr/>
          <p:nvPr/>
        </p:nvSpPr>
        <p:spPr>
          <a:xfrm>
            <a:off x="1043608" y="1164803"/>
            <a:ext cx="70567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Gabriola" panose="04040605051002020D02" pitchFamily="82" charset="0"/>
              </a:rPr>
              <a:t>11. </a:t>
            </a:r>
            <a:r>
              <a:rPr lang="ru-RU" sz="3200" b="1" dirty="0" smtClean="0">
                <a:latin typeface="Gabriola" panose="04040605051002020D02" pitchFamily="82" charset="0"/>
              </a:rPr>
              <a:t>Пустинята и градовете й нека извикат с висок </a:t>
            </a:r>
            <a:r>
              <a:rPr lang="ru-RU" sz="3200" b="1" dirty="0" smtClean="0">
                <a:latin typeface="Gabriola" panose="04040605051002020D02" pitchFamily="82" charset="0"/>
              </a:rPr>
              <a:t>глас, с</a:t>
            </a:r>
            <a:r>
              <a:rPr lang="bg-BG" sz="3200" b="1" dirty="0" smtClean="0">
                <a:latin typeface="Gabriola" panose="04040605051002020D02" pitchFamily="82" charset="0"/>
              </a:rPr>
              <a:t>елата</a:t>
            </a:r>
            <a:r>
              <a:rPr lang="bg-BG" sz="3200" b="1" dirty="0" smtClean="0">
                <a:latin typeface="Gabriola" panose="04040605051002020D02" pitchFamily="82" charset="0"/>
              </a:rPr>
              <a:t>, гдето живее </a:t>
            </a:r>
            <a:r>
              <a:rPr lang="bg-BG" sz="3200" b="1" dirty="0" smtClean="0">
                <a:latin typeface="Gabriola" panose="04040605051002020D02" pitchFamily="82" charset="0"/>
              </a:rPr>
              <a:t>Кидар, н</a:t>
            </a:r>
            <a:r>
              <a:rPr lang="ru-RU" sz="3200" b="1" dirty="0" smtClean="0">
                <a:latin typeface="Gabriola" panose="04040605051002020D02" pitchFamily="82" charset="0"/>
              </a:rPr>
              <a:t>ека </a:t>
            </a:r>
            <a:r>
              <a:rPr lang="ru-RU" sz="3200" b="1" dirty="0" smtClean="0">
                <a:latin typeface="Gabriola" panose="04040605051002020D02" pitchFamily="82" charset="0"/>
              </a:rPr>
              <a:t>пеят жителите на </a:t>
            </a:r>
            <a:r>
              <a:rPr lang="ru-RU" sz="3200" b="1" dirty="0" smtClean="0">
                <a:latin typeface="Gabriola" panose="04040605051002020D02" pitchFamily="82" charset="0"/>
              </a:rPr>
              <a:t>Села, нека </a:t>
            </a:r>
            <a:r>
              <a:rPr lang="ru-RU" sz="3200" b="1" dirty="0" smtClean="0">
                <a:latin typeface="Gabriola" panose="04040605051002020D02" pitchFamily="82" charset="0"/>
              </a:rPr>
              <a:t>възклицават от върховете на </a:t>
            </a:r>
            <a:r>
              <a:rPr lang="ru-RU" sz="3200" b="1" dirty="0" smtClean="0">
                <a:latin typeface="Gabriola" panose="04040605051002020D02" pitchFamily="82" charset="0"/>
              </a:rPr>
              <a:t>планините.</a:t>
            </a:r>
            <a:endParaRPr lang="ru-RU" sz="3200" b="1" dirty="0" smtClean="0">
              <a:latin typeface="Gabriola" panose="04040605051002020D02" pitchFamily="82" charset="0"/>
            </a:endParaRPr>
          </a:p>
          <a:p>
            <a:endParaRPr lang="bg-BG" sz="3200" b="1" dirty="0">
              <a:latin typeface="Gabriola" panose="04040605051002020D02" pitchFamily="8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3630847"/>
            <a:ext cx="3816424" cy="270531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7" y="2630118"/>
            <a:ext cx="4104194" cy="2565121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880259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853">
        <p:fade/>
      </p:transition>
    </mc:Choice>
    <mc:Fallback>
      <p:transition spd="med" advTm="685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авоъгълник 1"/>
          <p:cNvSpPr/>
          <p:nvPr/>
        </p:nvSpPr>
        <p:spPr>
          <a:xfrm>
            <a:off x="1043608" y="1124744"/>
            <a:ext cx="70567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Gabriola" panose="04040605051002020D02" pitchFamily="82" charset="0"/>
              </a:rPr>
              <a:t>12. </a:t>
            </a:r>
            <a:r>
              <a:rPr lang="ru-RU" sz="3200" b="1" dirty="0" smtClean="0">
                <a:latin typeface="Gabriola" panose="04040605051002020D02" pitchFamily="82" charset="0"/>
              </a:rPr>
              <a:t>Нека отдадат слава на </a:t>
            </a:r>
            <a:r>
              <a:rPr lang="ru-RU" sz="3200" b="1" dirty="0" smtClean="0">
                <a:latin typeface="Gabriola" panose="04040605051002020D02" pitchFamily="82" charset="0"/>
              </a:rPr>
              <a:t>Господа и </a:t>
            </a:r>
            <a:r>
              <a:rPr lang="ru-RU" sz="3200" b="1" dirty="0" smtClean="0">
                <a:latin typeface="Gabriola" panose="04040605051002020D02" pitchFamily="82" charset="0"/>
              </a:rPr>
              <a:t>нека възвестят хвалата Му </a:t>
            </a:r>
            <a:r>
              <a:rPr lang="ru-RU" sz="3200" b="1" dirty="0" smtClean="0">
                <a:latin typeface="Gabriola" panose="04040605051002020D02" pitchFamily="82" charset="0"/>
              </a:rPr>
              <a:t>в островите.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969" y="2636912"/>
            <a:ext cx="5258423" cy="3817615"/>
          </a:xfrm>
          <a:prstGeom prst="rect">
            <a:avLst/>
          </a:prstGeom>
          <a:effectLst>
            <a:softEdge rad="762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929">
        <p:fade/>
      </p:transition>
    </mc:Choice>
    <mc:Fallback>
      <p:transition spd="med" advTm="292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авоъгълник 1"/>
          <p:cNvSpPr/>
          <p:nvPr/>
        </p:nvSpPr>
        <p:spPr>
          <a:xfrm>
            <a:off x="1043608" y="1124744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Gabriola" panose="04040605051002020D02" pitchFamily="82" charset="0"/>
              </a:rPr>
              <a:t>13. Господ ще излезе като силен мъж, ще </a:t>
            </a:r>
            <a:r>
              <a:rPr lang="ru-RU" sz="3200" b="1" dirty="0" smtClean="0">
                <a:latin typeface="Gabriola" panose="04040605051002020D02" pitchFamily="82" charset="0"/>
              </a:rPr>
              <a:t>възбуди ревнивостта Си като </a:t>
            </a:r>
            <a:r>
              <a:rPr lang="ru-RU" sz="3200" b="1" dirty="0" smtClean="0">
                <a:latin typeface="Gabriola" panose="04040605051002020D02" pitchFamily="82" charset="0"/>
              </a:rPr>
              <a:t>ратник, ще </a:t>
            </a:r>
            <a:r>
              <a:rPr lang="ru-RU" sz="3200" b="1" dirty="0" smtClean="0">
                <a:latin typeface="Gabriola" panose="04040605051002020D02" pitchFamily="82" charset="0"/>
              </a:rPr>
              <a:t>извика, да! </a:t>
            </a:r>
            <a:r>
              <a:rPr lang="ru-RU" sz="3200" b="1" dirty="0" smtClean="0">
                <a:latin typeface="Gabriola" panose="04040605051002020D02" pitchFamily="82" charset="0"/>
              </a:rPr>
              <a:t>Ще изреве. Ще </a:t>
            </a:r>
            <a:r>
              <a:rPr lang="ru-RU" sz="3200" b="1" dirty="0" smtClean="0">
                <a:latin typeface="Gabriola" panose="04040605051002020D02" pitchFamily="82" charset="0"/>
              </a:rPr>
              <a:t>надделее над враговете </a:t>
            </a:r>
            <a:r>
              <a:rPr lang="ru-RU" sz="3200" b="1" dirty="0" smtClean="0">
                <a:latin typeface="Gabriola" panose="04040605051002020D02" pitchFamily="82" charset="0"/>
              </a:rPr>
              <a:t>Си.</a:t>
            </a:r>
            <a:endParaRPr lang="ru-RU" sz="3200" b="1" dirty="0" smtClean="0">
              <a:latin typeface="Gabriola" panose="04040605051002020D02" pitchFamily="8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250710"/>
            <a:ext cx="3596885" cy="4102466"/>
          </a:xfrm>
          <a:prstGeom prst="rect">
            <a:avLst/>
          </a:prstGeom>
          <a:effectLst>
            <a:softEdge rad="647700"/>
          </a:effectLst>
        </p:spPr>
      </p:pic>
    </p:spTree>
    <p:extLst>
      <p:ext uri="{BB962C8B-B14F-4D97-AF65-F5344CB8AC3E}">
        <p14:creationId xmlns:p14="http://schemas.microsoft.com/office/powerpoint/2010/main" val="3464068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157">
        <p:fade/>
      </p:transition>
    </mc:Choice>
    <mc:Fallback>
      <p:transition spd="med" advTm="515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авоъгълник 1"/>
          <p:cNvSpPr/>
          <p:nvPr/>
        </p:nvSpPr>
        <p:spPr>
          <a:xfrm>
            <a:off x="1043608" y="981303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Gabriola" panose="04040605051002020D02" pitchFamily="82" charset="0"/>
              </a:rPr>
              <a:t>14. </a:t>
            </a:r>
            <a:r>
              <a:rPr lang="ru-RU" sz="3200" b="1" dirty="0" smtClean="0">
                <a:latin typeface="Gabriola" panose="04040605051002020D02" pitchFamily="82" charset="0"/>
              </a:rPr>
              <a:t>За дълго време мълчах, казва </a:t>
            </a:r>
            <a:r>
              <a:rPr lang="ru-RU" sz="3200" b="1" dirty="0" smtClean="0">
                <a:latin typeface="Gabriola" panose="04040605051002020D02" pitchFamily="82" charset="0"/>
              </a:rPr>
              <a:t>Той. Останах </a:t>
            </a:r>
            <a:r>
              <a:rPr lang="ru-RU" sz="3200" b="1" dirty="0" smtClean="0">
                <a:latin typeface="Gabriola" panose="04040605051002020D02" pitchFamily="82" charset="0"/>
              </a:rPr>
              <a:t>тих, въздържах Себе </a:t>
            </a:r>
            <a:r>
              <a:rPr lang="ru-RU" sz="3200" b="1" dirty="0" smtClean="0">
                <a:latin typeface="Gabriola" panose="04040605051002020D02" pitchFamily="82" charset="0"/>
              </a:rPr>
              <a:t>Си, но </a:t>
            </a:r>
            <a:r>
              <a:rPr lang="ru-RU" sz="3200" b="1" dirty="0" smtClean="0">
                <a:latin typeface="Gabriola" panose="04040605051002020D02" pitchFamily="82" charset="0"/>
              </a:rPr>
              <a:t>сега ще извикам като жена, която </a:t>
            </a:r>
            <a:r>
              <a:rPr lang="ru-RU" sz="3200" b="1" dirty="0" smtClean="0">
                <a:latin typeface="Gabriola" panose="04040605051002020D02" pitchFamily="82" charset="0"/>
              </a:rPr>
              <a:t>ражда, ще </a:t>
            </a:r>
            <a:r>
              <a:rPr lang="ru-RU" sz="3200" b="1" dirty="0" smtClean="0">
                <a:latin typeface="Gabriola" panose="04040605051002020D02" pitchFamily="82" charset="0"/>
              </a:rPr>
              <a:t>погубя и същевременно ще погълна</a:t>
            </a:r>
            <a:r>
              <a:rPr lang="ru-RU" sz="3200" b="1" dirty="0" smtClean="0">
                <a:latin typeface="Gabriola" panose="04040605051002020D02" pitchFamily="82" charset="0"/>
              </a:rPr>
              <a:t>.</a:t>
            </a:r>
            <a:endParaRPr lang="ru-RU" sz="3200" b="1" dirty="0" smtClean="0">
              <a:latin typeface="Gabriola" panose="04040605051002020D02" pitchFamily="8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496" y="2132856"/>
            <a:ext cx="4293096" cy="4293096"/>
          </a:xfrm>
          <a:prstGeom prst="rect">
            <a:avLst/>
          </a:prstGeom>
          <a:effectLst>
            <a:softEdge rad="11938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638">
        <p:fade/>
      </p:transition>
    </mc:Choice>
    <mc:Fallback>
      <p:transition spd="med" advTm="463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авоъгълник 1"/>
          <p:cNvSpPr/>
          <p:nvPr/>
        </p:nvSpPr>
        <p:spPr>
          <a:xfrm>
            <a:off x="1043608" y="981303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Gabriola" panose="04040605051002020D02" pitchFamily="82" charset="0"/>
              </a:rPr>
              <a:t>15. </a:t>
            </a:r>
            <a:r>
              <a:rPr lang="ru-RU" sz="3200" b="1" dirty="0" smtClean="0">
                <a:latin typeface="Gabriola" panose="04040605051002020D02" pitchFamily="82" charset="0"/>
              </a:rPr>
              <a:t>Ще запустя планини и </a:t>
            </a:r>
            <a:r>
              <a:rPr lang="ru-RU" sz="3200" b="1" dirty="0" smtClean="0">
                <a:latin typeface="Gabriola" panose="04040605051002020D02" pitchFamily="82" charset="0"/>
              </a:rPr>
              <a:t>хълмове и </a:t>
            </a:r>
            <a:r>
              <a:rPr lang="ru-RU" sz="3200" b="1" dirty="0" smtClean="0">
                <a:latin typeface="Gabriola" panose="04040605051002020D02" pitchFamily="82" charset="0"/>
              </a:rPr>
              <a:t>ще изсуша всичката им </a:t>
            </a:r>
            <a:r>
              <a:rPr lang="ru-RU" sz="3200" b="1" dirty="0" smtClean="0">
                <a:latin typeface="Gabriola" panose="04040605051002020D02" pitchFamily="82" charset="0"/>
              </a:rPr>
              <a:t>трева</a:t>
            </a:r>
            <a:r>
              <a:rPr lang="ru-RU" sz="3200" b="1" dirty="0" smtClean="0">
                <a:latin typeface="Gabriola" panose="04040605051002020D02" pitchFamily="82" charset="0"/>
              </a:rPr>
              <a:t>, щ</a:t>
            </a:r>
            <a:r>
              <a:rPr lang="ru-RU" sz="3200" b="1" dirty="0" smtClean="0">
                <a:latin typeface="Gabriola" panose="04040605051002020D02" pitchFamily="82" charset="0"/>
              </a:rPr>
              <a:t>е </a:t>
            </a:r>
            <a:r>
              <a:rPr lang="ru-RU" sz="3200" b="1" dirty="0" smtClean="0">
                <a:latin typeface="Gabriola" panose="04040605051002020D02" pitchFamily="82" charset="0"/>
              </a:rPr>
              <a:t>обърна реките в </a:t>
            </a:r>
            <a:r>
              <a:rPr lang="ru-RU" sz="3200" b="1" dirty="0" smtClean="0">
                <a:latin typeface="Gabriola" panose="04040605051002020D02" pitchFamily="82" charset="0"/>
              </a:rPr>
              <a:t>острови</a:t>
            </a:r>
            <a:r>
              <a:rPr lang="ru-RU" sz="3200" b="1" dirty="0">
                <a:latin typeface="Gabriola" panose="04040605051002020D02" pitchFamily="82" charset="0"/>
              </a:rPr>
              <a:t> </a:t>
            </a:r>
            <a:r>
              <a:rPr lang="ru-RU" sz="3200" b="1" dirty="0" smtClean="0">
                <a:latin typeface="Gabriola" panose="04040605051002020D02" pitchFamily="82" charset="0"/>
              </a:rPr>
              <a:t>и</a:t>
            </a:r>
            <a:r>
              <a:rPr lang="bg-BG" sz="3200" b="1" dirty="0" smtClean="0">
                <a:latin typeface="Gabriola" panose="04040605051002020D02" pitchFamily="82" charset="0"/>
              </a:rPr>
              <a:t> </a:t>
            </a:r>
            <a:r>
              <a:rPr lang="bg-BG" sz="3200" b="1" dirty="0" smtClean="0">
                <a:latin typeface="Gabriola" panose="04040605051002020D02" pitchFamily="82" charset="0"/>
              </a:rPr>
              <a:t>ще пресуша езерата.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675" y="2420888"/>
            <a:ext cx="5423925" cy="4067944"/>
          </a:xfrm>
          <a:prstGeom prst="rect">
            <a:avLst/>
          </a:prstGeom>
          <a:effectLst>
            <a:softEdge rad="673100"/>
          </a:effectLst>
        </p:spPr>
      </p:pic>
    </p:spTree>
    <p:extLst>
      <p:ext uri="{BB962C8B-B14F-4D97-AF65-F5344CB8AC3E}">
        <p14:creationId xmlns:p14="http://schemas.microsoft.com/office/powerpoint/2010/main" val="2176790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146">
        <p:fade/>
      </p:transition>
    </mc:Choice>
    <mc:Fallback>
      <p:transition spd="med" advTm="514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971600" y="1107505"/>
            <a:ext cx="7128792" cy="6857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Gabriola" panose="04040605051002020D02" pitchFamily="82" charset="0"/>
              </a:rPr>
              <a:t>16. </a:t>
            </a:r>
            <a:r>
              <a:rPr lang="ru-RU" b="1" dirty="0" smtClean="0">
                <a:latin typeface="Gabriola" panose="04040605051002020D02" pitchFamily="82" charset="0"/>
              </a:rPr>
              <a:t>Ще доведа слепите през път, който не са </a:t>
            </a:r>
            <a:r>
              <a:rPr lang="ru-RU" b="1" dirty="0" smtClean="0">
                <a:latin typeface="Gabriola" panose="04040605051002020D02" pitchFamily="82" charset="0"/>
              </a:rPr>
              <a:t>знаели</a:t>
            </a:r>
            <a:r>
              <a:rPr lang="ru-RU" b="1" dirty="0" smtClean="0">
                <a:latin typeface="Gabriola" panose="04040605051002020D02" pitchFamily="82" charset="0"/>
              </a:rPr>
              <a:t>.</a:t>
            </a:r>
          </a:p>
          <a:p>
            <a:pPr marL="0" indent="0">
              <a:buNone/>
            </a:pPr>
            <a:r>
              <a:rPr lang="ru-RU" b="1" dirty="0" smtClean="0">
                <a:latin typeface="Gabriola" panose="04040605051002020D02" pitchFamily="82" charset="0"/>
              </a:rPr>
              <a:t>Ще ги водя в пътеки, които им са били </a:t>
            </a:r>
            <a:r>
              <a:rPr lang="ru-RU" b="1" dirty="0" smtClean="0">
                <a:latin typeface="Gabriola" panose="04040605051002020D02" pitchFamily="82" charset="0"/>
              </a:rPr>
              <a:t>непознати</a:t>
            </a:r>
            <a:r>
              <a:rPr lang="ru-RU" b="1" dirty="0">
                <a:latin typeface="Gabriola" panose="04040605051002020D02" pitchFamily="82" charset="0"/>
              </a:rPr>
              <a:t>.</a:t>
            </a:r>
            <a:endParaRPr lang="ru-RU" b="1" dirty="0" smtClean="0">
              <a:latin typeface="Gabriola" panose="04040605051002020D02" pitchFamily="82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Gabriola" panose="04040605051002020D02" pitchFamily="82" charset="0"/>
              </a:rPr>
              <a:t>Ще обърна тъмнината в светлина пред </a:t>
            </a:r>
            <a:r>
              <a:rPr lang="ru-RU" b="1" dirty="0" smtClean="0">
                <a:latin typeface="Gabriola" panose="04040605051002020D02" pitchFamily="82" charset="0"/>
              </a:rPr>
              <a:t>тях и </a:t>
            </a:r>
            <a:r>
              <a:rPr lang="ru-RU" b="1" dirty="0" smtClean="0">
                <a:latin typeface="Gabriola" panose="04040605051002020D02" pitchFamily="82" charset="0"/>
              </a:rPr>
              <a:t>неравните места ще направя </a:t>
            </a:r>
            <a:r>
              <a:rPr lang="ru-RU" b="1" dirty="0" smtClean="0">
                <a:latin typeface="Gabriola" panose="04040605051002020D02" pitchFamily="82" charset="0"/>
              </a:rPr>
              <a:t>равни. Това </a:t>
            </a:r>
            <a:r>
              <a:rPr lang="ru-RU" b="1" dirty="0" smtClean="0">
                <a:latin typeface="Gabriola" panose="04040605051002020D02" pitchFamily="82" charset="0"/>
              </a:rPr>
              <a:t>ще сторя, и няма да ги оставя.</a:t>
            </a:r>
          </a:p>
          <a:p>
            <a:pPr marL="0" indent="0">
              <a:buNone/>
            </a:pPr>
            <a:endParaRPr lang="bg-BG" b="1" dirty="0">
              <a:latin typeface="Gabriola" panose="04040605051002020D02" pitchFamily="8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4365104"/>
            <a:ext cx="6624736" cy="1791594"/>
          </a:xfrm>
          <a:prstGeom prst="rect">
            <a:avLst/>
          </a:prstGeom>
          <a:effectLst>
            <a:softEdge rad="3048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134">
        <p:fade/>
      </p:transition>
    </mc:Choice>
    <mc:Fallback>
      <p:transition spd="med" advTm="1013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043608" y="1144718"/>
            <a:ext cx="7092280" cy="25003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Gabriola" panose="04040605051002020D02" pitchFamily="82" charset="0"/>
              </a:rPr>
              <a:t>17. </a:t>
            </a:r>
            <a:r>
              <a:rPr lang="ru-RU" b="1" dirty="0" err="1" smtClean="0">
                <a:latin typeface="Gabriola" panose="04040605051002020D02" pitchFamily="82" charset="0"/>
              </a:rPr>
              <a:t>Ще</a:t>
            </a:r>
            <a:r>
              <a:rPr lang="ru-RU" b="1" dirty="0" smtClean="0">
                <a:latin typeface="Gabriola" panose="04040605051002020D02" pitchFamily="82" charset="0"/>
              </a:rPr>
              <a:t> се </a:t>
            </a:r>
            <a:r>
              <a:rPr lang="ru-RU" b="1" dirty="0" err="1" smtClean="0">
                <a:latin typeface="Gabriola" panose="04040605051002020D02" pitchFamily="82" charset="0"/>
              </a:rPr>
              <a:t>върнат</a:t>
            </a:r>
            <a:r>
              <a:rPr lang="ru-RU" b="1" dirty="0" smtClean="0">
                <a:latin typeface="Gabriola" panose="04040605051002020D02" pitchFamily="82" charset="0"/>
              </a:rPr>
              <a:t> назад, </a:t>
            </a:r>
            <a:r>
              <a:rPr lang="ru-RU" b="1" dirty="0" err="1" smtClean="0">
                <a:latin typeface="Gabriola" panose="04040605051002020D02" pitchFamily="82" charset="0"/>
              </a:rPr>
              <a:t>съвсем</a:t>
            </a:r>
            <a:r>
              <a:rPr lang="ru-RU" b="1" dirty="0" smtClean="0">
                <a:latin typeface="Gabriola" panose="04040605051002020D02" pitchFamily="82" charset="0"/>
              </a:rPr>
              <a:t> </a:t>
            </a:r>
            <a:r>
              <a:rPr lang="ru-RU" b="1" dirty="0" err="1" smtClean="0">
                <a:latin typeface="Gabriola" panose="04040605051002020D02" pitchFamily="82" charset="0"/>
              </a:rPr>
              <a:t>ще</a:t>
            </a:r>
            <a:r>
              <a:rPr lang="ru-RU" b="1" dirty="0" smtClean="0">
                <a:latin typeface="Gabriola" panose="04040605051002020D02" pitchFamily="82" charset="0"/>
              </a:rPr>
              <a:t> се посрамят</a:t>
            </a:r>
          </a:p>
          <a:p>
            <a:pPr marL="0" indent="0">
              <a:buNone/>
            </a:pPr>
            <a:r>
              <a:rPr lang="ru-RU" b="1" dirty="0">
                <a:latin typeface="Gabriola" panose="04040605051002020D02" pitchFamily="82" charset="0"/>
              </a:rPr>
              <a:t>о</a:t>
            </a:r>
            <a:r>
              <a:rPr lang="ru-RU" b="1" dirty="0" smtClean="0">
                <a:latin typeface="Gabriola" panose="04040605051002020D02" pitchFamily="82" charset="0"/>
              </a:rPr>
              <a:t>ния</a:t>
            </a:r>
            <a:r>
              <a:rPr lang="ru-RU" b="1" dirty="0" smtClean="0">
                <a:latin typeface="Gabriola" panose="04040605051002020D02" pitchFamily="82" charset="0"/>
              </a:rPr>
              <a:t>, които уповават на ваяните </a:t>
            </a:r>
            <a:r>
              <a:rPr lang="ru-RU" b="1" dirty="0" smtClean="0">
                <a:latin typeface="Gabriola" panose="04040605051002020D02" pitchFamily="82" charset="0"/>
              </a:rPr>
              <a:t>идоли, к</a:t>
            </a:r>
            <a:r>
              <a:rPr lang="bg-BG" b="1" dirty="0" smtClean="0">
                <a:latin typeface="Gabriola" panose="04040605051002020D02" pitchFamily="82" charset="0"/>
              </a:rPr>
              <a:t>оито </a:t>
            </a:r>
            <a:r>
              <a:rPr lang="bg-BG" b="1" dirty="0" smtClean="0">
                <a:latin typeface="Gabriola" panose="04040605051002020D02" pitchFamily="82" charset="0"/>
              </a:rPr>
              <a:t>казват на </a:t>
            </a:r>
            <a:r>
              <a:rPr lang="bg-BG" b="1" dirty="0" smtClean="0">
                <a:latin typeface="Gabriola" panose="04040605051002020D02" pitchFamily="82" charset="0"/>
              </a:rPr>
              <a:t>леяните: вие </a:t>
            </a:r>
            <a:r>
              <a:rPr lang="bg-BG" b="1" dirty="0" smtClean="0">
                <a:latin typeface="Gabriola" panose="04040605051002020D02" pitchFamily="82" charset="0"/>
              </a:rPr>
              <a:t>сте наши богове.</a:t>
            </a:r>
          </a:p>
          <a:p>
            <a:pPr marL="0" indent="0">
              <a:buNone/>
            </a:pPr>
            <a:endParaRPr lang="bg-BG" b="1" dirty="0">
              <a:latin typeface="Gabriola" panose="04040605051002020D02" pitchFamily="82" charset="0"/>
            </a:endParaRPr>
          </a:p>
        </p:txBody>
      </p:sp>
      <p:pic>
        <p:nvPicPr>
          <p:cNvPr id="28676" name="Picture 4" descr="https://scontent-frt3-1.xx.fbcdn.net/v/t1.0-9/13151684_236838276692708_5440509323539677581_n.jpg?oh=23351122db66e1934aeac4f45532edea&amp;oe=57E237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356992"/>
            <a:ext cx="5868144" cy="3032248"/>
          </a:xfrm>
          <a:prstGeom prst="rect">
            <a:avLst/>
          </a:prstGeom>
          <a:noFill/>
          <a:effectLst>
            <a:softEdge rad="6223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39">
        <p:fade/>
      </p:transition>
    </mc:Choice>
    <mc:Fallback>
      <p:transition spd="med" advTm="603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971600" y="1107504"/>
            <a:ext cx="7128792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b="1" dirty="0" smtClean="0">
                <a:latin typeface="Gabriola" panose="04040605051002020D02" pitchFamily="82" charset="0"/>
              </a:rPr>
              <a:t>18. </a:t>
            </a:r>
            <a:r>
              <a:rPr lang="bg-BG" b="1" dirty="0" smtClean="0">
                <a:latin typeface="Gabriola" panose="04040605051002020D02" pitchFamily="82" charset="0"/>
              </a:rPr>
              <a:t>Чуйте, </a:t>
            </a:r>
            <a:r>
              <a:rPr lang="bg-BG" b="1" dirty="0" smtClean="0">
                <a:latin typeface="Gabriola" panose="04040605051002020D02" pitchFamily="82" charset="0"/>
              </a:rPr>
              <a:t>глухи и</a:t>
            </a:r>
            <a:r>
              <a:rPr lang="ru-RU" b="1" dirty="0" smtClean="0">
                <a:latin typeface="Gabriola" panose="04040605051002020D02" pitchFamily="82" charset="0"/>
              </a:rPr>
              <a:t> </a:t>
            </a:r>
            <a:r>
              <a:rPr lang="ru-RU" b="1" dirty="0" smtClean="0">
                <a:latin typeface="Gabriola" panose="04040605051002020D02" pitchFamily="82" charset="0"/>
              </a:rPr>
              <a:t>гледайте, слепи, за да видите.</a:t>
            </a:r>
          </a:p>
          <a:p>
            <a:pPr marL="0" indent="0">
              <a:buNone/>
            </a:pPr>
            <a:r>
              <a:rPr lang="ru-RU" b="1" dirty="0" smtClean="0">
                <a:latin typeface="Gabriola" panose="04040605051002020D02" pitchFamily="82" charset="0"/>
              </a:rPr>
              <a:t>19. </a:t>
            </a:r>
            <a:r>
              <a:rPr lang="ru-RU" b="1" dirty="0" smtClean="0">
                <a:latin typeface="Gabriola" panose="04040605051002020D02" pitchFamily="82" charset="0"/>
              </a:rPr>
              <a:t>Кой е сляп, ако не е служителят </a:t>
            </a:r>
            <a:r>
              <a:rPr lang="ru-RU" b="1" dirty="0" smtClean="0">
                <a:latin typeface="Gabriola" panose="04040605051002020D02" pitchFamily="82" charset="0"/>
              </a:rPr>
              <a:t>Ми или </a:t>
            </a:r>
            <a:r>
              <a:rPr lang="ru-RU" b="1" dirty="0" smtClean="0">
                <a:latin typeface="Gabriola" panose="04040605051002020D02" pitchFamily="82" charset="0"/>
              </a:rPr>
              <a:t>глух, както посланика, когото </a:t>
            </a:r>
            <a:r>
              <a:rPr lang="ru-RU" b="1" dirty="0" smtClean="0">
                <a:latin typeface="Gabriola" panose="04040605051002020D02" pitchFamily="82" charset="0"/>
              </a:rPr>
              <a:t>изпращам? Кой </a:t>
            </a:r>
            <a:r>
              <a:rPr lang="ru-RU" b="1" dirty="0" smtClean="0">
                <a:latin typeface="Gabriola" panose="04040605051002020D02" pitchFamily="82" charset="0"/>
              </a:rPr>
              <a:t>е сляп както предания </a:t>
            </a:r>
            <a:r>
              <a:rPr lang="ru-RU" b="1" dirty="0" smtClean="0">
                <a:latin typeface="Gabriola" panose="04040605051002020D02" pitchFamily="82" charset="0"/>
              </a:rPr>
              <a:t>Богу и </a:t>
            </a:r>
            <a:r>
              <a:rPr lang="ru-RU" b="1" dirty="0" smtClean="0">
                <a:latin typeface="Gabriola" panose="04040605051002020D02" pitchFamily="82" charset="0"/>
              </a:rPr>
              <a:t>сляп както служителя Господен?</a:t>
            </a:r>
          </a:p>
          <a:p>
            <a:pPr marL="0" indent="0">
              <a:buNone/>
            </a:pPr>
            <a:endParaRPr lang="bg-BG" b="1" dirty="0">
              <a:latin typeface="Gabriola" panose="04040605051002020D02" pitchFamily="8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987570"/>
            <a:ext cx="4536504" cy="3402378"/>
          </a:xfrm>
          <a:prstGeom prst="rect">
            <a:avLst/>
          </a:prstGeom>
          <a:effectLst>
            <a:softEdge rad="7112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627">
        <p:fade/>
      </p:transition>
    </mc:Choice>
    <mc:Fallback>
      <p:transition spd="med" advTm="562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972616" y="980728"/>
            <a:ext cx="7099814" cy="26431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Gabriola" panose="04040605051002020D02" pitchFamily="82" charset="0"/>
              </a:rPr>
              <a:t>1. </a:t>
            </a:r>
            <a:r>
              <a:rPr lang="ru-RU" b="1" dirty="0" smtClean="0">
                <a:latin typeface="Gabriola" panose="04040605051002020D02" pitchFamily="82" charset="0"/>
              </a:rPr>
              <a:t>Ето Моят служител, когото </a:t>
            </a:r>
            <a:r>
              <a:rPr lang="ru-RU" b="1" dirty="0" smtClean="0">
                <a:latin typeface="Gabriola" panose="04040605051002020D02" pitchFamily="82" charset="0"/>
              </a:rPr>
              <a:t>подкрепявам, Моят </a:t>
            </a:r>
            <a:r>
              <a:rPr lang="ru-RU" b="1" dirty="0" smtClean="0">
                <a:latin typeface="Gabriola" panose="04040605051002020D02" pitchFamily="82" charset="0"/>
              </a:rPr>
              <a:t>избраник, в когото благоволи душата </a:t>
            </a:r>
            <a:r>
              <a:rPr lang="ru-RU" b="1" dirty="0" smtClean="0">
                <a:latin typeface="Gabriola" panose="04040605051002020D02" pitchFamily="82" charset="0"/>
              </a:rPr>
              <a:t>Ми.</a:t>
            </a:r>
            <a:endParaRPr lang="ru-RU" b="1" dirty="0" smtClean="0">
              <a:latin typeface="Gabriola" panose="04040605051002020D02" pitchFamily="82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Gabriola" panose="04040605051002020D02" pitchFamily="82" charset="0"/>
              </a:rPr>
              <a:t>Турих Духа Си на </a:t>
            </a:r>
            <a:r>
              <a:rPr lang="ru-RU" b="1" dirty="0" smtClean="0">
                <a:latin typeface="Gabriola" panose="04040605051002020D02" pitchFamily="82" charset="0"/>
              </a:rPr>
              <a:t>него, Той </a:t>
            </a:r>
            <a:r>
              <a:rPr lang="ru-RU" b="1" dirty="0" smtClean="0">
                <a:latin typeface="Gabriola" panose="04040605051002020D02" pitchFamily="82" charset="0"/>
              </a:rPr>
              <a:t>ще постави правосъдие за народите.</a:t>
            </a:r>
          </a:p>
          <a:p>
            <a:pPr marL="0" indent="0">
              <a:buNone/>
            </a:pPr>
            <a:endParaRPr lang="bg-BG" b="1" dirty="0">
              <a:latin typeface="Gabriola" panose="04040605051002020D02" pitchFamily="8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835" y="2564904"/>
            <a:ext cx="5340085" cy="4005064"/>
          </a:xfrm>
          <a:prstGeom prst="rect">
            <a:avLst/>
          </a:prstGeom>
          <a:effectLst>
            <a:softEdge rad="7493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986">
        <p:fade/>
      </p:transition>
    </mc:Choice>
    <mc:Fallback>
      <p:transition spd="med" advTm="498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971600" y="1107504"/>
            <a:ext cx="7128792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Gabriola" panose="04040605051002020D02" pitchFamily="82" charset="0"/>
              </a:rPr>
              <a:t>20. </a:t>
            </a:r>
            <a:r>
              <a:rPr lang="ru-RU" b="1" dirty="0" smtClean="0">
                <a:latin typeface="Gabriola" panose="04040605051002020D02" pitchFamily="82" charset="0"/>
              </a:rPr>
              <a:t>Ти гледаш много неща но не </a:t>
            </a:r>
            <a:r>
              <a:rPr lang="ru-RU" b="1" dirty="0" smtClean="0">
                <a:latin typeface="Gabriola" panose="04040605051002020D02" pitchFamily="82" charset="0"/>
              </a:rPr>
              <a:t>наблюдаваш, ушите </a:t>
            </a:r>
            <a:r>
              <a:rPr lang="ru-RU" b="1" dirty="0" smtClean="0">
                <a:latin typeface="Gabriola" panose="04040605051002020D02" pitchFamily="82" charset="0"/>
              </a:rPr>
              <a:t>му са отворени, но той не чува.</a:t>
            </a:r>
          </a:p>
          <a:p>
            <a:pPr marL="0" indent="0">
              <a:buNone/>
            </a:pPr>
            <a:endParaRPr lang="bg-BG" b="1" dirty="0">
              <a:latin typeface="Gabriola" panose="04040605051002020D02" pitchFamily="8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481707"/>
            <a:ext cx="3367608" cy="3839073"/>
          </a:xfrm>
          <a:prstGeom prst="rect">
            <a:avLst/>
          </a:prstGeom>
          <a:effectLst>
            <a:softEdge rad="596900"/>
          </a:effectLst>
        </p:spPr>
      </p:pic>
    </p:spTree>
    <p:extLst>
      <p:ext uri="{BB962C8B-B14F-4D97-AF65-F5344CB8AC3E}">
        <p14:creationId xmlns:p14="http://schemas.microsoft.com/office/powerpoint/2010/main" val="2677720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173">
        <p:fade/>
      </p:transition>
    </mc:Choice>
    <mc:Fallback>
      <p:transition spd="med" advTm="317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15616" y="1107505"/>
            <a:ext cx="6984776" cy="6857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Gabriola" panose="04040605051002020D02" pitchFamily="82" charset="0"/>
              </a:rPr>
              <a:t>21. </a:t>
            </a:r>
            <a:r>
              <a:rPr lang="ru-RU" b="1" dirty="0" smtClean="0">
                <a:latin typeface="Gabriola" panose="04040605051002020D02" pitchFamily="82" charset="0"/>
              </a:rPr>
              <a:t>Господ благоволи заради правдата </a:t>
            </a:r>
            <a:r>
              <a:rPr lang="ru-RU" b="1" dirty="0" smtClean="0">
                <a:latin typeface="Gabriola" panose="04040605051002020D02" pitchFamily="82" charset="0"/>
              </a:rPr>
              <a:t>Си да </a:t>
            </a:r>
            <a:r>
              <a:rPr lang="ru-RU" b="1" dirty="0" smtClean="0">
                <a:latin typeface="Gabriola" panose="04040605051002020D02" pitchFamily="82" charset="0"/>
              </a:rPr>
              <a:t>възвеличи учението и да го направи почитаемо.</a:t>
            </a:r>
          </a:p>
          <a:p>
            <a:pPr marL="0" indent="0">
              <a:buNone/>
            </a:pPr>
            <a:endParaRPr lang="bg-BG" b="1" dirty="0">
              <a:latin typeface="Gabriola" panose="04040605051002020D02" pitchFamily="8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276872"/>
            <a:ext cx="3435627" cy="4088432"/>
          </a:xfrm>
          <a:prstGeom prst="rect">
            <a:avLst/>
          </a:prstGeom>
          <a:effectLst>
            <a:softEdge rad="5461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546">
        <p:fade/>
      </p:transition>
    </mc:Choice>
    <mc:Fallback>
      <p:transition spd="med" advTm="254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115616" y="1107505"/>
            <a:ext cx="6984776" cy="6857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Gabriola" panose="04040605051002020D02" pitchFamily="82" charset="0"/>
              </a:rPr>
              <a:t>22. </a:t>
            </a:r>
            <a:r>
              <a:rPr lang="ru-RU" b="1" dirty="0" smtClean="0">
                <a:latin typeface="Gabriola" panose="04040605051002020D02" pitchFamily="82" charset="0"/>
              </a:rPr>
              <a:t>Но те са ограбени и оголени </a:t>
            </a:r>
            <a:r>
              <a:rPr lang="ru-RU" b="1" dirty="0" smtClean="0">
                <a:latin typeface="Gabriola" panose="04040605051002020D02" pitchFamily="82" charset="0"/>
              </a:rPr>
              <a:t>люде. Всички </a:t>
            </a:r>
            <a:r>
              <a:rPr lang="ru-RU" b="1" dirty="0" smtClean="0">
                <a:latin typeface="Gabriola" panose="04040605051002020D02" pitchFamily="82" charset="0"/>
              </a:rPr>
              <a:t>са впримчени в пещери и скрити в </a:t>
            </a:r>
            <a:r>
              <a:rPr lang="ru-RU" b="1" dirty="0" smtClean="0">
                <a:latin typeface="Gabriola" panose="04040605051002020D02" pitchFamily="82" charset="0"/>
              </a:rPr>
              <a:t>тъмници</a:t>
            </a:r>
            <a:r>
              <a:rPr lang="ru-RU" b="1" dirty="0" smtClean="0">
                <a:latin typeface="Gabriola" panose="04040605051002020D02" pitchFamily="82" charset="0"/>
              </a:rPr>
              <a:t>. </a:t>
            </a:r>
            <a:r>
              <a:rPr lang="ru-RU" b="1" dirty="0" smtClean="0">
                <a:latin typeface="Gabriola" panose="04040605051002020D02" pitchFamily="82" charset="0"/>
              </a:rPr>
              <a:t>Плячка са </a:t>
            </a:r>
            <a:r>
              <a:rPr lang="ru-RU" b="1" dirty="0" smtClean="0">
                <a:latin typeface="Gabriola" panose="04040605051002020D02" pitchFamily="82" charset="0"/>
              </a:rPr>
              <a:t>и няма </a:t>
            </a:r>
            <a:r>
              <a:rPr lang="ru-RU" b="1" dirty="0" smtClean="0">
                <a:latin typeface="Gabriola" panose="04040605051002020D02" pitchFamily="82" charset="0"/>
              </a:rPr>
              <a:t>избавител. Обир </a:t>
            </a:r>
            <a:r>
              <a:rPr lang="ru-RU" b="1" dirty="0" smtClean="0">
                <a:latin typeface="Gabriola" panose="04040605051002020D02" pitchFamily="82" charset="0"/>
              </a:rPr>
              <a:t>са, и никой не казва: </a:t>
            </a:r>
            <a:r>
              <a:rPr lang="ru-RU" b="1" dirty="0" smtClean="0">
                <a:latin typeface="Gabriola" panose="04040605051002020D02" pitchFamily="82" charset="0"/>
              </a:rPr>
              <a:t>върни </a:t>
            </a:r>
            <a:r>
              <a:rPr lang="ru-RU" b="1" dirty="0" smtClean="0">
                <a:latin typeface="Gabriola" panose="04040605051002020D02" pitchFamily="82" charset="0"/>
              </a:rPr>
              <a:t>го.</a:t>
            </a:r>
          </a:p>
          <a:p>
            <a:pPr marL="0" indent="0">
              <a:buNone/>
            </a:pPr>
            <a:endParaRPr lang="bg-BG" b="1" dirty="0">
              <a:latin typeface="Gabriola" panose="04040605051002020D02" pitchFamily="8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5800" y="3573016"/>
            <a:ext cx="5217486" cy="2731194"/>
          </a:xfrm>
          <a:prstGeom prst="rect">
            <a:avLst/>
          </a:prstGeom>
          <a:effectLst>
            <a:softEdge rad="546100"/>
          </a:effectLst>
        </p:spPr>
      </p:pic>
    </p:spTree>
    <p:extLst>
      <p:ext uri="{BB962C8B-B14F-4D97-AF65-F5344CB8AC3E}">
        <p14:creationId xmlns:p14="http://schemas.microsoft.com/office/powerpoint/2010/main" val="1494992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975">
        <p:fade/>
      </p:transition>
    </mc:Choice>
    <mc:Fallback>
      <p:transition spd="med" advTm="597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съдържание 2"/>
          <p:cNvSpPr txBox="1">
            <a:spLocks/>
          </p:cNvSpPr>
          <p:nvPr/>
        </p:nvSpPr>
        <p:spPr>
          <a:xfrm>
            <a:off x="1115616" y="1107505"/>
            <a:ext cx="6984776" cy="685799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latin typeface="Gabriola" panose="04040605051002020D02" pitchFamily="82" charset="0"/>
              </a:rPr>
              <a:t>23. Кой от вас ще даде ухо на това? Кой ще внимава и слуша за бъдещето?</a:t>
            </a:r>
            <a:endParaRPr lang="bg-BG" b="1" dirty="0">
              <a:latin typeface="Gabriola" panose="04040605051002020D02" pitchFamily="8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597" y="2852936"/>
            <a:ext cx="5239795" cy="3489573"/>
          </a:xfrm>
          <a:prstGeom prst="rect">
            <a:avLst/>
          </a:prstGeom>
          <a:effectLst>
            <a:softEdge rad="685800"/>
          </a:effectLst>
        </p:spPr>
      </p:pic>
    </p:spTree>
    <p:extLst>
      <p:ext uri="{BB962C8B-B14F-4D97-AF65-F5344CB8AC3E}">
        <p14:creationId xmlns:p14="http://schemas.microsoft.com/office/powerpoint/2010/main" val="991290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973">
        <p:fade/>
      </p:transition>
    </mc:Choice>
    <mc:Fallback>
      <p:transition spd="med" advTm="497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044624" y="1146999"/>
            <a:ext cx="7055768" cy="27860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Gabriola" panose="04040605051002020D02" pitchFamily="82" charset="0"/>
              </a:rPr>
              <a:t>24. </a:t>
            </a:r>
            <a:r>
              <a:rPr lang="ru-RU" b="1" dirty="0" smtClean="0">
                <a:latin typeface="Gabriola" panose="04040605051002020D02" pitchFamily="82" charset="0"/>
              </a:rPr>
              <a:t>Кой предаде Якова на </a:t>
            </a:r>
            <a:r>
              <a:rPr lang="ru-RU" b="1" dirty="0" smtClean="0">
                <a:latin typeface="Gabriola" panose="04040605051002020D02" pitchFamily="82" charset="0"/>
              </a:rPr>
              <a:t>обир и</a:t>
            </a:r>
            <a:r>
              <a:rPr lang="bg-BG" b="1" dirty="0" smtClean="0">
                <a:latin typeface="Gabriola" panose="04040605051002020D02" pitchFamily="82" charset="0"/>
              </a:rPr>
              <a:t> </a:t>
            </a:r>
            <a:r>
              <a:rPr lang="bg-BG" b="1" dirty="0" smtClean="0">
                <a:latin typeface="Gabriola" panose="04040605051002020D02" pitchFamily="82" charset="0"/>
              </a:rPr>
              <a:t>Израиля на </a:t>
            </a:r>
            <a:r>
              <a:rPr lang="bg-BG" b="1" dirty="0" smtClean="0">
                <a:latin typeface="Gabriola" panose="04040605051002020D02" pitchFamily="82" charset="0"/>
              </a:rPr>
              <a:t>грабители? </a:t>
            </a:r>
            <a:r>
              <a:rPr lang="ru-RU" b="1" dirty="0" smtClean="0">
                <a:latin typeface="Gabriola" panose="04040605051002020D02" pitchFamily="82" charset="0"/>
              </a:rPr>
              <a:t>Не </a:t>
            </a:r>
            <a:r>
              <a:rPr lang="ru-RU" b="1" dirty="0" smtClean="0">
                <a:latin typeface="Gabriola" panose="04040605051002020D02" pitchFamily="82" charset="0"/>
              </a:rPr>
              <a:t>Господ ли, на Когото съгрешихме?</a:t>
            </a:r>
          </a:p>
          <a:p>
            <a:pPr marL="0" indent="0">
              <a:buNone/>
            </a:pPr>
            <a:r>
              <a:rPr lang="ru-RU" b="1" dirty="0" smtClean="0">
                <a:latin typeface="Gabriola" panose="04040605051002020D02" pitchFamily="82" charset="0"/>
              </a:rPr>
              <a:t>Защото не искаха да ходят в пътищата </a:t>
            </a:r>
            <a:r>
              <a:rPr lang="ru-RU" b="1" dirty="0" smtClean="0">
                <a:latin typeface="Gabriola" panose="04040605051002020D02" pitchFamily="82" charset="0"/>
              </a:rPr>
              <a:t>Му, н</a:t>
            </a:r>
            <a:r>
              <a:rPr lang="bg-BG" b="1" dirty="0" smtClean="0">
                <a:latin typeface="Gabriola" panose="04040605051002020D02" pitchFamily="82" charset="0"/>
              </a:rPr>
              <a:t>ито </a:t>
            </a:r>
            <a:r>
              <a:rPr lang="bg-BG" b="1" dirty="0" smtClean="0">
                <a:latin typeface="Gabriola" panose="04040605051002020D02" pitchFamily="82" charset="0"/>
              </a:rPr>
              <a:t>послушаха учението Му.</a:t>
            </a:r>
            <a:endParaRPr lang="bg-BG" b="1" dirty="0">
              <a:latin typeface="Gabriola" panose="04040605051002020D02" pitchFamily="8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1" y="3115714"/>
            <a:ext cx="4221630" cy="3166222"/>
          </a:xfrm>
          <a:prstGeom prst="rect">
            <a:avLst/>
          </a:prstGeom>
          <a:effectLst>
            <a:softEdge rad="5588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229">
        <p:fade/>
      </p:transition>
    </mc:Choice>
    <mc:Fallback>
      <p:transition spd="med" advTm="522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043608" y="1107505"/>
            <a:ext cx="7128792" cy="6857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Gabriola" panose="04040605051002020D02" pitchFamily="82" charset="0"/>
              </a:rPr>
              <a:t>25. </a:t>
            </a:r>
            <a:r>
              <a:rPr lang="ru-RU" b="1" dirty="0" smtClean="0">
                <a:latin typeface="Gabriola" panose="04040605051002020D02" pitchFamily="82" charset="0"/>
              </a:rPr>
              <a:t>Затова изля на него лютостта на гнева </a:t>
            </a:r>
            <a:r>
              <a:rPr lang="ru-RU" b="1" dirty="0" smtClean="0">
                <a:latin typeface="Gabriola" panose="04040605051002020D02" pitchFamily="82" charset="0"/>
              </a:rPr>
              <a:t>Си и</a:t>
            </a:r>
            <a:r>
              <a:rPr lang="bg-BG" b="1" dirty="0" smtClean="0">
                <a:latin typeface="Gabriola" panose="04040605051002020D02" pitchFamily="82" charset="0"/>
              </a:rPr>
              <a:t> </a:t>
            </a:r>
            <a:r>
              <a:rPr lang="bg-BG" b="1" dirty="0" smtClean="0">
                <a:latin typeface="Gabriola" panose="04040605051002020D02" pitchFamily="82" charset="0"/>
              </a:rPr>
              <a:t>свирепостта на </a:t>
            </a:r>
            <a:r>
              <a:rPr lang="bg-BG" b="1" dirty="0" smtClean="0">
                <a:latin typeface="Gabriola" panose="04040605051002020D02" pitchFamily="82" charset="0"/>
              </a:rPr>
              <a:t>боя. </a:t>
            </a:r>
            <a:r>
              <a:rPr lang="ru-RU" b="1" dirty="0" smtClean="0">
                <a:latin typeface="Gabriola" panose="04040605051002020D02" pitchFamily="82" charset="0"/>
              </a:rPr>
              <a:t>И </a:t>
            </a:r>
            <a:r>
              <a:rPr lang="ru-RU" b="1" dirty="0" smtClean="0">
                <a:latin typeface="Gabriola" panose="04040605051002020D02" pitchFamily="82" charset="0"/>
              </a:rPr>
              <a:t>това го запали изоколо, но той не се </a:t>
            </a:r>
            <a:r>
              <a:rPr lang="ru-RU" b="1" dirty="0" smtClean="0">
                <a:latin typeface="Gabriola" panose="04040605051002020D02" pitchFamily="82" charset="0"/>
              </a:rPr>
              <a:t>сети. Изгори </a:t>
            </a:r>
            <a:r>
              <a:rPr lang="ru-RU" b="1" dirty="0" smtClean="0">
                <a:latin typeface="Gabriola" panose="04040605051002020D02" pitchFamily="82" charset="0"/>
              </a:rPr>
              <a:t>го, но той не го вложи в сърцето си.</a:t>
            </a:r>
          </a:p>
          <a:p>
            <a:pPr marL="0" indent="0">
              <a:buNone/>
            </a:pPr>
            <a:endParaRPr lang="bg-BG" b="1" dirty="0">
              <a:latin typeface="Gabriola" panose="04040605051002020D02" pitchFamily="8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006" y="2924944"/>
            <a:ext cx="4957954" cy="3420988"/>
          </a:xfrm>
          <a:prstGeom prst="rect">
            <a:avLst/>
          </a:prstGeom>
          <a:effectLst>
            <a:softEdge rad="6604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573">
        <p:fade/>
      </p:transition>
    </mc:Choice>
    <mc:Fallback>
      <p:transition spd="med" advTm="1057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scontent-frt3-1.xx.fbcdn.net/v/t1.0-9/13178786_10204714684345469_8750333646634695875_n.jpg?oh=3f8aef1a2c5132d6324bf6d7da56ac47&amp;oe=579DB8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700808"/>
            <a:ext cx="5436095" cy="4068546"/>
          </a:xfrm>
          <a:prstGeom prst="rect">
            <a:avLst/>
          </a:prstGeom>
          <a:noFill/>
          <a:effectLst>
            <a:softEdge rad="762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954">
        <p:fade/>
      </p:transition>
    </mc:Choice>
    <mc:Fallback>
      <p:transition spd="med" advTm="595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971600" y="1124744"/>
            <a:ext cx="7200800" cy="172819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Gabriola" panose="04040605051002020D02" pitchFamily="82" charset="0"/>
              </a:rPr>
              <a:t>2. </a:t>
            </a:r>
            <a:r>
              <a:rPr lang="ru-RU" sz="3200" b="1" dirty="0" smtClean="0">
                <a:solidFill>
                  <a:schemeClr val="tx1"/>
                </a:solidFill>
                <a:latin typeface="Gabriola" panose="04040605051002020D02" pitchFamily="82" charset="0"/>
              </a:rPr>
              <a:t>Няма да извика, нито ще издигне високо гласа си,</a:t>
            </a:r>
          </a:p>
          <a:p>
            <a:r>
              <a:rPr lang="ru-RU" sz="3200" b="1" dirty="0" smtClean="0">
                <a:solidFill>
                  <a:schemeClr val="tx1"/>
                </a:solidFill>
                <a:latin typeface="Gabriola" panose="04040605051002020D02" pitchFamily="82" charset="0"/>
              </a:rPr>
              <a:t>Нито ще го направи да се чуе </a:t>
            </a:r>
            <a:r>
              <a:rPr lang="ru-RU" sz="3200" b="1" dirty="0" smtClean="0">
                <a:solidFill>
                  <a:schemeClr val="tx1"/>
                </a:solidFill>
                <a:latin typeface="Gabriola" panose="04040605051002020D02" pitchFamily="82" charset="0"/>
              </a:rPr>
              <a:t>навън.</a:t>
            </a:r>
          </a:p>
          <a:p>
            <a:endParaRPr lang="bg-BG" sz="3200" b="1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7170" name="Picture 2" descr="https://scontent-frt3-1.xx.fbcdn.net/v/t1.0-9/13226721_171502406579828_4196501810119822375_n.jpg?oh=f2bc08c6399a9ab80db7b214d2cbbed6&amp;oe=57E065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0185" y="2852936"/>
            <a:ext cx="5589493" cy="3608860"/>
          </a:xfrm>
          <a:prstGeom prst="rect">
            <a:avLst/>
          </a:prstGeom>
          <a:noFill/>
          <a:effectLst>
            <a:softEdge rad="571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699">
        <p:fade/>
      </p:transition>
    </mc:Choice>
    <mc:Fallback>
      <p:transition spd="med" advTm="469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971600" y="1124744"/>
            <a:ext cx="7200800" cy="223224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Gabriola" panose="04040605051002020D02" pitchFamily="82" charset="0"/>
              </a:rPr>
              <a:t>3. Смазана тръстика няма да пречупи и </a:t>
            </a:r>
            <a:r>
              <a:rPr lang="ru-RU" sz="3200" b="1" dirty="0" smtClean="0">
                <a:solidFill>
                  <a:schemeClr val="tx1"/>
                </a:solidFill>
                <a:latin typeface="Gabriola" panose="04040605051002020D02" pitchFamily="82" charset="0"/>
              </a:rPr>
              <a:t>замъждял фитил няма да </a:t>
            </a:r>
            <a:r>
              <a:rPr lang="ru-RU" sz="3200" b="1" dirty="0" smtClean="0">
                <a:solidFill>
                  <a:schemeClr val="tx1"/>
                </a:solidFill>
                <a:latin typeface="Gabriola" panose="04040605051002020D02" pitchFamily="82" charset="0"/>
              </a:rPr>
              <a:t>угаси. Ще </a:t>
            </a:r>
            <a:r>
              <a:rPr lang="ru-RU" sz="3200" b="1" dirty="0" smtClean="0">
                <a:solidFill>
                  <a:schemeClr val="tx1"/>
                </a:solidFill>
                <a:latin typeface="Gabriola" panose="04040605051002020D02" pitchFamily="82" charset="0"/>
              </a:rPr>
              <a:t>постави правосъдие според истината.</a:t>
            </a:r>
          </a:p>
          <a:p>
            <a:endParaRPr lang="bg-BG" sz="3200" b="1" dirty="0">
              <a:solidFill>
                <a:schemeClr val="tx1"/>
              </a:solidFill>
              <a:latin typeface="Gabriola" panose="04040605051002020D02" pitchFamily="8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8312" y="2780928"/>
            <a:ext cx="5364088" cy="3576059"/>
          </a:xfrm>
          <a:prstGeom prst="rect">
            <a:avLst/>
          </a:prstGeom>
          <a:effectLst>
            <a:softEdge rad="863600"/>
          </a:effectLst>
        </p:spPr>
      </p:pic>
    </p:spTree>
    <p:extLst>
      <p:ext uri="{BB962C8B-B14F-4D97-AF65-F5344CB8AC3E}">
        <p14:creationId xmlns:p14="http://schemas.microsoft.com/office/powerpoint/2010/main" val="4199133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546">
        <p:fade/>
      </p:transition>
    </mc:Choice>
    <mc:Fallback>
      <p:transition spd="med" advTm="454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043608" y="1066440"/>
            <a:ext cx="7056784" cy="17144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Gabriola" panose="04040605051002020D02" pitchFamily="82" charset="0"/>
              </a:rPr>
              <a:t>4. </a:t>
            </a:r>
            <a:r>
              <a:rPr lang="ru-RU" b="1" dirty="0" smtClean="0">
                <a:latin typeface="Gabriola" panose="04040605051002020D02" pitchFamily="82" charset="0"/>
              </a:rPr>
              <a:t>Няма да ослабне нито да се </a:t>
            </a:r>
            <a:r>
              <a:rPr lang="ru-RU" b="1" dirty="0" smtClean="0">
                <a:latin typeface="Gabriola" panose="04040605051002020D02" pitchFamily="82" charset="0"/>
              </a:rPr>
              <a:t>съкруши догдето </a:t>
            </a:r>
            <a:r>
              <a:rPr lang="ru-RU" b="1" dirty="0" smtClean="0">
                <a:latin typeface="Gabriola" panose="04040605051002020D02" pitchFamily="82" charset="0"/>
              </a:rPr>
              <a:t>установи правосъдие на </a:t>
            </a:r>
            <a:r>
              <a:rPr lang="ru-RU" b="1" dirty="0" smtClean="0">
                <a:latin typeface="Gabriola" panose="04040605051002020D02" pitchFamily="82" charset="0"/>
              </a:rPr>
              <a:t>земята и </a:t>
            </a:r>
            <a:r>
              <a:rPr lang="ru-RU" b="1" dirty="0" smtClean="0">
                <a:latin typeface="Gabriola" panose="04040605051002020D02" pitchFamily="82" charset="0"/>
              </a:rPr>
              <a:t>островите ще очакват неговата поука.</a:t>
            </a:r>
          </a:p>
          <a:p>
            <a:pPr marL="0" indent="0">
              <a:buNone/>
            </a:pPr>
            <a:endParaRPr lang="bg-BG" b="1" dirty="0">
              <a:latin typeface="Gabriola" panose="04040605051002020D02" pitchFamily="8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292" y="2564904"/>
            <a:ext cx="5345100" cy="3848472"/>
          </a:xfrm>
          <a:prstGeom prst="rect">
            <a:avLst/>
          </a:prstGeom>
          <a:effectLst>
            <a:softEdge rad="6096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107">
        <p:fade/>
      </p:transition>
    </mc:Choice>
    <mc:Fallback>
      <p:transition spd="med" advTm="51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content-frt3-1.xx.fbcdn.net/v/t1.0-9/13166006_171502389913163_6734951016367719251_n.jpg?oh=4b20d2c1739ddc80a00ff1aa7a90d91d&amp;oe=57A8771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530928"/>
            <a:ext cx="4499992" cy="4024647"/>
          </a:xfrm>
          <a:prstGeom prst="rect">
            <a:avLst/>
          </a:prstGeom>
          <a:noFill/>
          <a:effectLst>
            <a:softEdge rad="647700"/>
          </a:effectLst>
        </p:spPr>
      </p:pic>
      <p:sp>
        <p:nvSpPr>
          <p:cNvPr id="3" name="Правоъгълник 2"/>
          <p:cNvSpPr/>
          <p:nvPr/>
        </p:nvSpPr>
        <p:spPr>
          <a:xfrm>
            <a:off x="1043608" y="1030084"/>
            <a:ext cx="70202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Gabriola" panose="04040605051002020D02" pitchFamily="82" charset="0"/>
              </a:rPr>
              <a:t>5. Така </a:t>
            </a:r>
            <a:r>
              <a:rPr lang="ru-RU" sz="3200" b="1" dirty="0" smtClean="0">
                <a:latin typeface="Gabriola" panose="04040605051002020D02" pitchFamily="82" charset="0"/>
              </a:rPr>
              <a:t>казва </a:t>
            </a:r>
            <a:r>
              <a:rPr lang="ru-RU" sz="3200" b="1" dirty="0" smtClean="0">
                <a:latin typeface="Gabriola" panose="04040605051002020D02" pitchFamily="82" charset="0"/>
              </a:rPr>
              <a:t>Бог, Господ</a:t>
            </a:r>
            <a:r>
              <a:rPr lang="ru-RU" sz="3200" b="1" dirty="0" smtClean="0">
                <a:latin typeface="Gabriola" panose="04040605051002020D02" pitchFamily="82" charset="0"/>
              </a:rPr>
              <a:t>, Който е направил небето и го е </a:t>
            </a:r>
            <a:r>
              <a:rPr lang="ru-RU" sz="3200" b="1" dirty="0" smtClean="0">
                <a:latin typeface="Gabriola" panose="04040605051002020D02" pitchFamily="82" charset="0"/>
              </a:rPr>
              <a:t>разпрострял, Който </a:t>
            </a:r>
            <a:r>
              <a:rPr lang="ru-RU" sz="3200" b="1" dirty="0" smtClean="0">
                <a:latin typeface="Gabriola" panose="04040605051002020D02" pitchFamily="82" charset="0"/>
              </a:rPr>
              <a:t>е разстлал земята с произведенията </a:t>
            </a:r>
            <a:r>
              <a:rPr lang="ru-RU" sz="3200" b="1" dirty="0" smtClean="0">
                <a:latin typeface="Gabriola" panose="04040605051002020D02" pitchFamily="82" charset="0"/>
              </a:rPr>
              <a:t>й, Който </a:t>
            </a:r>
            <a:r>
              <a:rPr lang="ru-RU" sz="3200" b="1" dirty="0" smtClean="0">
                <a:latin typeface="Gabriola" panose="04040605051002020D02" pitchFamily="82" charset="0"/>
              </a:rPr>
              <a:t>дава дишане на людете, които са на </a:t>
            </a:r>
            <a:r>
              <a:rPr lang="ru-RU" sz="3200" b="1" dirty="0" smtClean="0">
                <a:latin typeface="Gabriola" panose="04040605051002020D02" pitchFamily="82" charset="0"/>
              </a:rPr>
              <a:t>нея и </a:t>
            </a:r>
            <a:r>
              <a:rPr lang="ru-RU" sz="3200" b="1" dirty="0" smtClean="0">
                <a:latin typeface="Gabriola" panose="04040605051002020D02" pitchFamily="82" charset="0"/>
              </a:rPr>
              <a:t>дух на тия, които ходят по нея: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262">
        <p:fade/>
      </p:transition>
    </mc:Choice>
    <mc:Fallback>
      <p:transition spd="med" advTm="726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авоъгълник 1"/>
          <p:cNvSpPr/>
          <p:nvPr/>
        </p:nvSpPr>
        <p:spPr>
          <a:xfrm>
            <a:off x="1043608" y="1113706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Gabriola" panose="04040605051002020D02" pitchFamily="82" charset="0"/>
              </a:rPr>
              <a:t>6. </a:t>
            </a:r>
            <a:r>
              <a:rPr lang="ru-RU" sz="3200" b="1" dirty="0" smtClean="0">
                <a:latin typeface="Gabriola" panose="04040605051002020D02" pitchFamily="82" charset="0"/>
              </a:rPr>
              <a:t>Аз Господ те призовах в </a:t>
            </a:r>
            <a:r>
              <a:rPr lang="ru-RU" sz="3200" b="1" dirty="0" smtClean="0">
                <a:latin typeface="Gabriola" panose="04040605051002020D02" pitchFamily="82" charset="0"/>
              </a:rPr>
              <a:t>правда и </a:t>
            </a:r>
            <a:r>
              <a:rPr lang="ru-RU" sz="3200" b="1" dirty="0" smtClean="0">
                <a:latin typeface="Gabriola" panose="04040605051002020D02" pitchFamily="82" charset="0"/>
              </a:rPr>
              <a:t>като хвана ръката ти ще те </a:t>
            </a:r>
            <a:r>
              <a:rPr lang="ru-RU" sz="3200" b="1" dirty="0" smtClean="0">
                <a:latin typeface="Gabriola" panose="04040605051002020D02" pitchFamily="82" charset="0"/>
              </a:rPr>
              <a:t>пазя и </a:t>
            </a:r>
            <a:r>
              <a:rPr lang="ru-RU" sz="3200" b="1" dirty="0" smtClean="0">
                <a:latin typeface="Gabriola" panose="04040605051002020D02" pitchFamily="82" charset="0"/>
              </a:rPr>
              <a:t>ще те поставя за завет на </a:t>
            </a:r>
            <a:r>
              <a:rPr lang="ru-RU" sz="3200" b="1" dirty="0" smtClean="0">
                <a:latin typeface="Gabriola" panose="04040605051002020D02" pitchFamily="82" charset="0"/>
              </a:rPr>
              <a:t>людете, з</a:t>
            </a:r>
            <a:r>
              <a:rPr lang="bg-BG" sz="3200" b="1" dirty="0" smtClean="0">
                <a:latin typeface="Gabriola" panose="04040605051002020D02" pitchFamily="82" charset="0"/>
              </a:rPr>
              <a:t>а </a:t>
            </a:r>
            <a:r>
              <a:rPr lang="bg-BG" sz="3200" b="1" dirty="0" smtClean="0">
                <a:latin typeface="Gabriola" panose="04040605051002020D02" pitchFamily="82" charset="0"/>
              </a:rPr>
              <a:t>светлина на </a:t>
            </a:r>
            <a:r>
              <a:rPr lang="bg-BG" sz="3200" b="1" dirty="0" smtClean="0">
                <a:latin typeface="Gabriola" panose="04040605051002020D02" pitchFamily="82" charset="0"/>
              </a:rPr>
              <a:t>народите</a:t>
            </a:r>
            <a:r>
              <a:rPr lang="bg-BG" sz="3200" b="1" dirty="0">
                <a:latin typeface="Gabriola" panose="04040605051002020D02" pitchFamily="82" charset="0"/>
              </a:rPr>
              <a:t>.</a:t>
            </a:r>
            <a:endParaRPr lang="bg-BG" sz="3200" b="1" dirty="0" smtClean="0">
              <a:latin typeface="Gabriola" panose="04040605051002020D02" pitchFamily="8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217" y="2492896"/>
            <a:ext cx="4067175" cy="3914775"/>
          </a:xfrm>
          <a:prstGeom prst="rect">
            <a:avLst/>
          </a:prstGeom>
          <a:effectLst>
            <a:softEdge rad="6731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141">
        <p:fade/>
      </p:transition>
    </mc:Choice>
    <mc:Fallback>
      <p:transition spd="med" advTm="614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авоъгълник 1"/>
          <p:cNvSpPr/>
          <p:nvPr/>
        </p:nvSpPr>
        <p:spPr>
          <a:xfrm>
            <a:off x="1043608" y="1113706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Gabriola" panose="04040605051002020D02" pitchFamily="82" charset="0"/>
              </a:rPr>
              <a:t>7. </a:t>
            </a:r>
            <a:r>
              <a:rPr lang="ru-RU" sz="3200" b="1" dirty="0" smtClean="0">
                <a:latin typeface="Gabriola" panose="04040605051002020D02" pitchFamily="82" charset="0"/>
              </a:rPr>
              <a:t>За да отвориш очите на </a:t>
            </a:r>
            <a:r>
              <a:rPr lang="ru-RU" sz="3200" b="1" dirty="0" smtClean="0">
                <a:latin typeface="Gabriola" panose="04040605051002020D02" pitchFamily="82" charset="0"/>
              </a:rPr>
              <a:t>слепите, да </a:t>
            </a:r>
            <a:r>
              <a:rPr lang="ru-RU" sz="3200" b="1" dirty="0" smtClean="0">
                <a:latin typeface="Gabriola" panose="04040605051002020D02" pitchFamily="82" charset="0"/>
              </a:rPr>
              <a:t>извадиш запрените от </a:t>
            </a:r>
            <a:r>
              <a:rPr lang="ru-RU" sz="3200" b="1" dirty="0" smtClean="0">
                <a:latin typeface="Gabriola" panose="04040605051002020D02" pitchFamily="82" charset="0"/>
              </a:rPr>
              <a:t>затвор и </a:t>
            </a:r>
            <a:r>
              <a:rPr lang="ru-RU" sz="3200" b="1" dirty="0" smtClean="0">
                <a:latin typeface="Gabriola" panose="04040605051002020D02" pitchFamily="82" charset="0"/>
              </a:rPr>
              <a:t>седящите в мрак из тъмницата.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789548"/>
            <a:ext cx="4824536" cy="3618402"/>
          </a:xfrm>
          <a:prstGeom prst="rect">
            <a:avLst/>
          </a:prstGeom>
          <a:effectLst>
            <a:softEdge rad="622300"/>
          </a:effectLst>
        </p:spPr>
      </p:pic>
    </p:spTree>
    <p:extLst>
      <p:ext uri="{BB962C8B-B14F-4D97-AF65-F5344CB8AC3E}">
        <p14:creationId xmlns:p14="http://schemas.microsoft.com/office/powerpoint/2010/main" val="44931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644">
        <p:fade/>
      </p:transition>
    </mc:Choice>
    <mc:Fallback>
      <p:transition spd="med" advTm="464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авоъгълник 1"/>
          <p:cNvSpPr/>
          <p:nvPr/>
        </p:nvSpPr>
        <p:spPr>
          <a:xfrm>
            <a:off x="1043608" y="1113706"/>
            <a:ext cx="7092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Gabriola" panose="04040605051002020D02" pitchFamily="82" charset="0"/>
              </a:rPr>
              <a:t>8. </a:t>
            </a:r>
            <a:r>
              <a:rPr lang="ru-RU" sz="3200" b="1" dirty="0" smtClean="0">
                <a:latin typeface="Gabriola" panose="04040605051002020D02" pitchFamily="82" charset="0"/>
              </a:rPr>
              <a:t>Аз съм </a:t>
            </a:r>
            <a:r>
              <a:rPr lang="ru-RU" sz="3200" b="1" dirty="0" smtClean="0">
                <a:latin typeface="Gabriola" panose="04040605051002020D02" pitchFamily="82" charset="0"/>
              </a:rPr>
              <a:t>Господ, </a:t>
            </a:r>
            <a:r>
              <a:rPr lang="ru-RU" sz="3200" b="1" dirty="0" smtClean="0">
                <a:latin typeface="Gabriola" panose="04040605051002020D02" pitchFamily="82" charset="0"/>
              </a:rPr>
              <a:t>това е Моето </a:t>
            </a:r>
            <a:r>
              <a:rPr lang="ru-RU" sz="3200" b="1" dirty="0" smtClean="0">
                <a:latin typeface="Gabriola" panose="04040605051002020D02" pitchFamily="82" charset="0"/>
              </a:rPr>
              <a:t>име и </a:t>
            </a:r>
            <a:r>
              <a:rPr lang="ru-RU" sz="3200" b="1" dirty="0" smtClean="0">
                <a:latin typeface="Gabriola" panose="04040605051002020D02" pitchFamily="82" charset="0"/>
              </a:rPr>
              <a:t>не ща да дам славата Си на </a:t>
            </a:r>
            <a:r>
              <a:rPr lang="ru-RU" sz="3200" b="1" dirty="0" smtClean="0">
                <a:latin typeface="Gabriola" panose="04040605051002020D02" pitchFamily="82" charset="0"/>
              </a:rPr>
              <a:t>друг, нито </a:t>
            </a:r>
            <a:r>
              <a:rPr lang="ru-RU" sz="3200" b="1" dirty="0" smtClean="0">
                <a:latin typeface="Gabriola" panose="04040605051002020D02" pitchFamily="82" charset="0"/>
              </a:rPr>
              <a:t>хвалата Си на изваяните идоли</a:t>
            </a:r>
            <a:r>
              <a:rPr lang="ru-RU" sz="3200" b="1" dirty="0" smtClean="0">
                <a:latin typeface="Gabriola" panose="04040605051002020D02" pitchFamily="82" charset="0"/>
              </a:rPr>
              <a:t>.</a:t>
            </a:r>
            <a:endParaRPr lang="ru-RU" sz="3200" b="1" dirty="0" smtClean="0">
              <a:latin typeface="Gabriola" panose="04040605051002020D02" pitchFamily="82" charset="0"/>
            </a:endParaRPr>
          </a:p>
        </p:txBody>
      </p:sp>
      <p:pic>
        <p:nvPicPr>
          <p:cNvPr id="3076" name="Picture 4" descr="https://scontent-frt3-1.xx.fbcdn.net/v/t1.0-9/13151841_171485999914802_4836893624535017386_n.jpg?oh=9b97e41909178ff357192ed560159fb7&amp;oe=57E0C0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3" y="2032772"/>
            <a:ext cx="4355976" cy="4525821"/>
          </a:xfrm>
          <a:prstGeom prst="rect">
            <a:avLst/>
          </a:prstGeom>
          <a:noFill/>
          <a:effectLst>
            <a:softEdge rad="7493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007">
        <p:fade/>
      </p:transition>
    </mc:Choice>
    <mc:Fallback>
      <p:transition spd="med" advTm="40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715</Words>
  <Application>Microsoft Office PowerPoint</Application>
  <PresentationFormat>On-screen Show (4:3)</PresentationFormat>
  <Paragraphs>32</Paragraphs>
  <Slides>26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Gabriola</vt:lpstr>
      <vt:lpstr>Office тема</vt:lpstr>
      <vt:lpstr>Книгата на пророк Исаия,  Глава 42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Computer</dc:creator>
  <cp:lastModifiedBy>Trifon Trifonov</cp:lastModifiedBy>
  <cp:revision>26</cp:revision>
  <dcterms:created xsi:type="dcterms:W3CDTF">2016-05-13T13:44:26Z</dcterms:created>
  <dcterms:modified xsi:type="dcterms:W3CDTF">2016-05-15T12:28:22Z</dcterms:modified>
</cp:coreProperties>
</file>