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5" r:id="rId2"/>
    <p:sldId id="312" r:id="rId3"/>
    <p:sldId id="310" r:id="rId4"/>
    <p:sldId id="307" r:id="rId5"/>
    <p:sldId id="316" r:id="rId6"/>
    <p:sldId id="297" r:id="rId7"/>
    <p:sldId id="294" r:id="rId8"/>
    <p:sldId id="311" r:id="rId9"/>
    <p:sldId id="302" r:id="rId10"/>
    <p:sldId id="293" r:id="rId11"/>
    <p:sldId id="313" r:id="rId12"/>
  </p:sldIdLst>
  <p:sldSz cx="9144000" cy="6858000" type="screen4x3"/>
  <p:notesSz cx="6858000" cy="9144000"/>
  <p:photoAlbum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9900"/>
    <a:srgbClr val="0066FF"/>
    <a:srgbClr val="FFCC00"/>
    <a:srgbClr val="FFFF00"/>
    <a:srgbClr val="000099"/>
    <a:srgbClr val="663300"/>
    <a:srgbClr val="002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575" autoAdjust="0"/>
  </p:normalViewPr>
  <p:slideViewPr>
    <p:cSldViewPr snapToGrid="0">
      <p:cViewPr varScale="1">
        <p:scale>
          <a:sx n="67" d="100"/>
          <a:sy n="67" d="100"/>
        </p:scale>
        <p:origin x="-13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172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0A4E93-ACEA-423B-A009-98EFF760570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0306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532684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29120911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4442011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4092252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02270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4848035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141306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20140692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06496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8721909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23083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WordArt 8"/>
          <p:cNvSpPr>
            <a:spLocks noChangeArrowheads="1" noChangeShapeType="1" noTextEdit="1"/>
          </p:cNvSpPr>
          <p:nvPr/>
        </p:nvSpPr>
        <p:spPr bwMode="auto">
          <a:xfrm>
            <a:off x="1419225" y="2281293"/>
            <a:ext cx="6046788" cy="15525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FadeDown">
              <a:avLst>
                <a:gd name="adj" fmla="val 13940"/>
              </a:avLst>
            </a:prstTxWarp>
          </a:bodyPr>
          <a:lstStyle/>
          <a:p>
            <a:pPr algn="ctr"/>
            <a:r>
              <a:rPr lang="bg-BG" sz="9600" b="1" kern="1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einrichScript" panose="02000505020000020004" pitchFamily="2" charset="0"/>
              </a:rPr>
              <a:t>Псалм 1</a:t>
            </a:r>
          </a:p>
        </p:txBody>
      </p:sp>
    </p:spTree>
  </p:cSld>
  <p:clrMapOvr>
    <a:masterClrMapping/>
  </p:clrMapOvr>
  <p:transition spd="slow" advTm="4938">
    <p:sndAc>
      <p:stSnd loop="1">
        <p:snd r:embed="rId2" name="156 sec Ern Cortazar - Even through the distanc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790575" y="166688"/>
            <a:ext cx="787558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60000"/>
              </a:lnSpc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Защото Господ наблюдава</a:t>
            </a:r>
          </a:p>
          <a:p>
            <a:pPr algn="ctr">
              <a:lnSpc>
                <a:spcPct val="160000"/>
              </a:lnSpc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 пътя на </a:t>
            </a:r>
            <a:r>
              <a:rPr lang="bg-BG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праведните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,</a:t>
            </a: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2360823"/>
            <a:ext cx="5624512" cy="4206666"/>
          </a:xfrm>
          <a:prstGeom prst="rect">
            <a:avLst/>
          </a:prstGeom>
          <a:noFill/>
          <a:ln>
            <a:noFill/>
          </a:ln>
          <a:effectLst>
            <a:softEdge rad="736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369888" y="500063"/>
            <a:ext cx="77089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a</a:t>
            </a:r>
            <a:r>
              <a:rPr lang="bg-BG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пътят на нечестивите</a:t>
            </a:r>
          </a:p>
          <a:p>
            <a:pPr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 ще бъде </a:t>
            </a:r>
            <a:r>
              <a:rPr lang="bg-BG" sz="32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погибел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.</a:t>
            </a: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>
              <a:defRPr/>
            </a:pPr>
            <a:r>
              <a:rPr lang="cs-CZ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                 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8" y="2600559"/>
            <a:ext cx="5759450" cy="3909780"/>
          </a:xfrm>
          <a:prstGeom prst="rect">
            <a:avLst/>
          </a:prstGeom>
          <a:noFill/>
          <a:ln>
            <a:noFill/>
          </a:ln>
          <a:effectLst>
            <a:softEdge rad="95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2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284163" y="492125"/>
            <a:ext cx="7748587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0161" dir="1106097" algn="ctr" rotWithShape="0">
              <a:srgbClr val="339966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Блажен онзи човек, който не ходи</a:t>
            </a: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по съвета на нечестивите</a:t>
            </a:r>
          </a:p>
        </p:txBody>
      </p:sp>
      <p:pic>
        <p:nvPicPr>
          <p:cNvPr id="1026" name="Picture 2" descr="http://sebepoznanie.com/wp-content/uploads/2010/06/prayer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2" y="2415790"/>
            <a:ext cx="5259387" cy="4143761"/>
          </a:xfrm>
          <a:prstGeom prst="rect">
            <a:avLst/>
          </a:prstGeom>
          <a:noFill/>
          <a:effectLst>
            <a:softEdge rad="1041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74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hidden="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bg-BG" smtClean="0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187325" y="693738"/>
            <a:ext cx="3452813" cy="616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ctr">
              <a:defRPr/>
            </a:pPr>
            <a:r>
              <a:rPr lang="bg-B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И в</a:t>
            </a: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 </a:t>
            </a:r>
            <a:r>
              <a:rPr lang="bg-B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пътя на</a:t>
            </a:r>
          </a:p>
          <a:p>
            <a:pPr algn="ctr">
              <a:defRPr/>
            </a:pPr>
            <a:r>
              <a:rPr lang="bg-B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 грешните</a:t>
            </a:r>
          </a:p>
          <a:p>
            <a:pPr algn="ctr">
              <a:defRPr/>
            </a:pPr>
            <a:r>
              <a:rPr lang="bg-B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 не </a:t>
            </a:r>
            <a:r>
              <a:rPr lang="bg-BG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стои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.</a:t>
            </a:r>
            <a:endParaRPr lang="it-IT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it-IT" sz="40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en-US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И в съранието</a:t>
            </a: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на </a:t>
            </a: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присмивателите</a:t>
            </a: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не </a:t>
            </a:r>
            <a:r>
              <a:rPr lang="bg-BG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седи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,</a:t>
            </a:r>
            <a:endParaRPr lang="it-IT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7172" name="Picture 4" descr="http://2.bp.blogspot.com/-kOOsF4x3uWs/T_G2-lrd5-I/AAAAAAAAAaQ/iwDdxuropb4/s320/scoffers%5B1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384" y="1590674"/>
            <a:ext cx="4133491" cy="2738439"/>
          </a:xfrm>
          <a:prstGeom prst="rect">
            <a:avLst/>
          </a:prstGeom>
          <a:noFill/>
          <a:effectLst>
            <a:softEdge rad="571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95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hidden="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bg-BG" smtClean="0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2861" y="584212"/>
            <a:ext cx="8983662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2">
                <a:alpha val="50000"/>
              </a:schemeClr>
            </a:outerShdw>
          </a:effectLst>
        </p:spPr>
        <p:txBody>
          <a:bodyPr wrap="none"/>
          <a:lstStyle/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А се наслаждава в закона на Господа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И в Неговия закон се поучава ден и нощ.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lnSpc>
                <a:spcPct val="90000"/>
              </a:lnSpc>
              <a:defRPr/>
            </a:pP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160338" y="5767388"/>
            <a:ext cx="8839200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2">
                <a:alpha val="50000"/>
              </a:schemeClr>
            </a:outerShdw>
          </a:effectLst>
        </p:spPr>
        <p:txBody>
          <a:bodyPr wrap="none"/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rgbClr val="66FFFF"/>
                </a:solidFill>
                <a:latin typeface="Comic Sans MS" pitchFamily="66" charset="0"/>
                <a:cs typeface="+mn-cs"/>
              </a:rPr>
              <a:t>        </a:t>
            </a:r>
            <a:endParaRPr lang="bg-BG" sz="3200" b="1" dirty="0">
              <a:solidFill>
                <a:srgbClr val="66FFFF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2" name="Picture 2" descr="http://i49.vbox7.com/o/74d/74d0484a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00" y="3046424"/>
            <a:ext cx="6705600" cy="3771901"/>
          </a:xfrm>
          <a:prstGeom prst="rect">
            <a:avLst/>
          </a:prstGeom>
          <a:noFill/>
          <a:effectLst>
            <a:softEdge rad="685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94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  <p:bldP spid="5428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sc_046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1041036"/>
            <a:ext cx="5761038" cy="3856766"/>
          </a:xfrm>
          <a:prstGeom prst="rect">
            <a:avLst/>
          </a:prstGeom>
          <a:noFill/>
          <a:ln>
            <a:noFill/>
          </a:ln>
          <a:effectLst>
            <a:softEdge rad="863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le 1"/>
          <p:cNvSpPr>
            <a:spLocks noGrp="1"/>
          </p:cNvSpPr>
          <p:nvPr>
            <p:ph type="title"/>
          </p:nvPr>
        </p:nvSpPr>
        <p:spPr bwMode="auto">
          <a:xfrm>
            <a:off x="-457237" y="5257789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bg-BG" altLang="bg-BG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</a:rPr>
              <a:t>Ще бъде като дърво, </a:t>
            </a:r>
            <a:br>
              <a:rPr lang="bg-BG" altLang="bg-BG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bg-BG" altLang="bg-BG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</a:rPr>
              <a:t>посадено при потоци води</a:t>
            </a:r>
          </a:p>
        </p:txBody>
      </p:sp>
    </p:spTree>
  </p:cSld>
  <p:clrMapOvr>
    <a:masterClrMapping/>
  </p:clrMapOvr>
  <p:transition spd="slow" advTm="743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28577" y="600096"/>
            <a:ext cx="817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algn="ctr" rotWithShape="0">
              <a:schemeClr val="bg1"/>
            </a:outerShdw>
          </a:effectLst>
        </p:spPr>
        <p:txBody>
          <a:bodyPr wrap="none"/>
          <a:lstStyle/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Което дава плода си на времето си</a:t>
            </a: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и чиито лист не повяхва;</a:t>
            </a:r>
          </a:p>
          <a:p>
            <a:pPr algn="ctr">
              <a:defRPr/>
            </a:pP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40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40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2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Във всичко, което върши</a:t>
            </a: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ще благоуспява.</a:t>
            </a:r>
          </a:p>
        </p:txBody>
      </p:sp>
      <p:pic>
        <p:nvPicPr>
          <p:cNvPr id="3074" name="Picture 2" descr="http://101sekretkrasoty.ru/wp-content/uploads/2014/09/%D0%AD%D0%BA%D0%B7%D0%BE%D1%82%D0%B8%D1%87%D0%B5%D1%81%D0%BA%D0%B8%D0%B5-%D0%BB%D0%B5%D0%BA%D0%B0%D1%80%D1%81%D1%82%D0%B2%D0%B5%D0%BD%D0%BD%D1%8B%D0%B5-%D1%80%D0%B0%D1%81%D1%82%D0%B5%D0%BD%D0%B8%D1%8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1323985"/>
            <a:ext cx="5029200" cy="3771901"/>
          </a:xfrm>
          <a:prstGeom prst="rect">
            <a:avLst/>
          </a:prstGeom>
          <a:noFill/>
          <a:effectLst>
            <a:softEdge rad="711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14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538163" y="398469"/>
            <a:ext cx="6043612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rgbClr val="A50021"/>
            </a:outerShdw>
          </a:effectLst>
        </p:spPr>
        <p:txBody>
          <a:bodyPr wrap="none"/>
          <a:lstStyle/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Не е така с нечестивите;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-395318" y="5383208"/>
            <a:ext cx="8431212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rgbClr val="A50021"/>
            </a:outerShdw>
          </a:effectLst>
        </p:spPr>
        <p:txBody>
          <a:bodyPr wrap="none"/>
          <a:lstStyle/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а те са като плявата,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  <a:cs typeface="+mn-cs"/>
            </a:endParaRP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  <a:cs typeface="+mn-cs"/>
              </a:rPr>
              <a:t>която вятърът отвява.</a:t>
            </a:r>
          </a:p>
        </p:txBody>
      </p:sp>
      <p:pic>
        <p:nvPicPr>
          <p:cNvPr id="6146" name="Picture 2" descr="http://static.bnr.bg/gallery/c6/c6148d70c550c115c79dd8f0f7e783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357319"/>
            <a:ext cx="6705600" cy="3771901"/>
          </a:xfrm>
          <a:prstGeom prst="rect">
            <a:avLst/>
          </a:prstGeom>
          <a:noFill/>
          <a:effectLst>
            <a:softEdge rad="685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21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utoUpdateAnimBg="0"/>
      <p:bldP spid="4097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 hidden="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bg-BG" smtClean="0"/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1582738" y="0"/>
            <a:ext cx="431800" cy="68373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44463" y="571500"/>
            <a:ext cx="2159000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268288" indent="-268288">
              <a:defRPr/>
            </a:pPr>
            <a:r>
              <a:rPr lang="bg-BG" sz="3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Затова</a:t>
            </a:r>
          </a:p>
          <a:p>
            <a:pPr marL="268288" indent="-268288">
              <a:defRPr/>
            </a:pPr>
            <a:r>
              <a:rPr lang="bg-BG" sz="3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 </a:t>
            </a:r>
          </a:p>
          <a:p>
            <a:pPr marL="268288" indent="-268288">
              <a:defRPr/>
            </a:pPr>
            <a:r>
              <a:rPr lang="bg-BG" sz="3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Нечестивите</a:t>
            </a:r>
          </a:p>
          <a:p>
            <a:pPr marL="268288" indent="-268288">
              <a:defRPr/>
            </a:pPr>
            <a:endParaRPr lang="bg-BG" sz="3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marL="268288" indent="-268288">
              <a:defRPr/>
            </a:pPr>
            <a:r>
              <a:rPr lang="bg-BG" sz="3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няма да</a:t>
            </a:r>
          </a:p>
          <a:p>
            <a:pPr marL="268288" indent="-268288">
              <a:defRPr/>
            </a:pPr>
            <a:endParaRPr lang="bg-BG" sz="3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marL="268288" indent="-268288">
              <a:defRPr/>
            </a:pPr>
            <a:r>
              <a:rPr lang="bg-BG" sz="3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 устоят</a:t>
            </a:r>
          </a:p>
          <a:p>
            <a:pPr marL="268288" indent="-268288">
              <a:defRPr/>
            </a:pPr>
            <a:endParaRPr lang="bg-BG" sz="3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marL="268288" indent="-268288">
              <a:defRPr/>
            </a:pPr>
            <a:r>
              <a:rPr lang="bg-BG" sz="3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в съда.</a:t>
            </a:r>
          </a:p>
        </p:txBody>
      </p:sp>
      <p:pic>
        <p:nvPicPr>
          <p:cNvPr id="58375" name="Picture 7" descr="TIS_3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25" y="6172200"/>
            <a:ext cx="6334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6" descr="TIS_3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153988"/>
            <a:ext cx="422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video1.darikweb.com:8080/video/video/data/0/248/248326.1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38" y="1557338"/>
            <a:ext cx="5032660" cy="3360738"/>
          </a:xfrm>
          <a:prstGeom prst="rect">
            <a:avLst/>
          </a:prstGeom>
          <a:noFill/>
          <a:effectLst>
            <a:softEdge rad="749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130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 hidden="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bg-BG" smtClean="0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2225" y="133350"/>
            <a:ext cx="8974138" cy="655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9933"/>
            </a:outerShdw>
          </a:effectLst>
        </p:spPr>
        <p:txBody>
          <a:bodyPr wrap="none"/>
          <a:lstStyle/>
          <a:p>
            <a:pPr algn="ctr">
              <a:defRPr/>
            </a:pP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itchFamily="66" charset="0"/>
              </a:rPr>
              <a:t>Нито грешните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spcBef>
                <a:spcPct val="85000"/>
              </a:spcBef>
              <a:defRPr/>
            </a:pP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в</a:t>
            </a:r>
            <a:r>
              <a:rPr lang="bg-BG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bg-BG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събора на </a:t>
            </a:r>
            <a:r>
              <a:rPr lang="bg-BG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+mn-cs"/>
              </a:rPr>
              <a:t>праведните.</a:t>
            </a: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spcBef>
                <a:spcPct val="85000"/>
              </a:spcBef>
              <a:defRPr/>
            </a:pPr>
            <a:endParaRPr lang="bg-BG" sz="32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spcBef>
                <a:spcPct val="85000"/>
              </a:spcBef>
              <a:defRPr/>
            </a:pPr>
            <a:endParaRPr lang="bg-BG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defRPr/>
            </a:pPr>
            <a:endParaRPr lang="bg-BG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+mn-cs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2168200"/>
            <a:ext cx="2671763" cy="4380237"/>
          </a:xfrm>
          <a:prstGeom prst="rect">
            <a:avLst/>
          </a:prstGeom>
          <a:effectLst>
            <a:softEdge rad="431800"/>
          </a:effectLst>
        </p:spPr>
      </p:pic>
    </p:spTree>
  </p:cSld>
  <p:clrMapOvr>
    <a:masterClrMapping/>
  </p:clrMapOvr>
  <p:transition spd="slow" advTm="7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</p:bldLst>
  </p:timing>
</p:sld>
</file>

<file path=ppt/theme/theme1.xml><?xml version="1.0" encoding="utf-8"?>
<a:theme xmlns:a="http://schemas.openxmlformats.org/drawingml/2006/main" name="Life">
  <a:themeElements>
    <a:clrScheme name="Lif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if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f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Life</Template>
  <TotalTime>509</TotalTime>
  <Words>126</Words>
  <Application>Microsoft Office PowerPoint</Application>
  <PresentationFormat>Презентация на цял екран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11</vt:i4>
      </vt:variant>
    </vt:vector>
  </HeadingPairs>
  <TitlesOfParts>
    <vt:vector size="12" baseType="lpstr">
      <vt:lpstr>Life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Ще бъде като дърво,  посадено при потоци води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Hamid</dc:creator>
  <cp:lastModifiedBy>Trifon</cp:lastModifiedBy>
  <cp:revision>44</cp:revision>
  <dcterms:created xsi:type="dcterms:W3CDTF">2007-02-05T00:19:06Z</dcterms:created>
  <dcterms:modified xsi:type="dcterms:W3CDTF">2015-01-23T21:06:43Z</dcterms:modified>
</cp:coreProperties>
</file>